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67" r:id="rId4"/>
    <p:sldId id="269" r:id="rId5"/>
    <p:sldId id="256" r:id="rId6"/>
    <p:sldId id="257" r:id="rId7"/>
    <p:sldId id="258" r:id="rId8"/>
    <p:sldId id="259" r:id="rId9"/>
    <p:sldId id="261" r:id="rId10"/>
    <p:sldId id="263" r:id="rId11"/>
    <p:sldId id="262" r:id="rId12"/>
    <p:sldId id="260" r:id="rId13"/>
    <p:sldId id="270" r:id="rId14"/>
    <p:sldId id="264" r:id="rId15"/>
    <p:sldId id="265" r:id="rId16"/>
    <p:sldId id="272" r:id="rId17"/>
    <p:sldId id="271" r:id="rId18"/>
    <p:sldId id="273" r:id="rId19"/>
    <p:sldId id="285" r:id="rId20"/>
    <p:sldId id="276" r:id="rId21"/>
    <p:sldId id="275" r:id="rId22"/>
    <p:sldId id="278" r:id="rId23"/>
    <p:sldId id="277" r:id="rId24"/>
    <p:sldId id="279" r:id="rId25"/>
    <p:sldId id="281" r:id="rId26"/>
    <p:sldId id="282" r:id="rId27"/>
    <p:sldId id="284" r:id="rId28"/>
    <p:sldId id="280" r:id="rId29"/>
    <p:sldId id="283" r:id="rId3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C4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s-A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F702-7EC9-4C11-8547-63F16662BE0E}" type="datetimeFigureOut">
              <a:rPr lang="es-AR" smtClean="0"/>
              <a:pPr/>
              <a:t>25/08/2019</a:t>
            </a:fld>
            <a:endParaRPr lang="es-A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1D42-BA33-4DB4-9BA5-4A7D88200D3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s-A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A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F702-7EC9-4C11-8547-63F16662BE0E}" type="datetimeFigureOut">
              <a:rPr lang="es-AR" smtClean="0"/>
              <a:pPr/>
              <a:t>25/08/2019</a:t>
            </a:fld>
            <a:endParaRPr lang="es-A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1D42-BA33-4DB4-9BA5-4A7D88200D3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s-A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A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F702-7EC9-4C11-8547-63F16662BE0E}" type="datetimeFigureOut">
              <a:rPr lang="es-AR" smtClean="0"/>
              <a:pPr/>
              <a:t>25/08/2019</a:t>
            </a:fld>
            <a:endParaRPr lang="es-A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1D42-BA33-4DB4-9BA5-4A7D88200D3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s-A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A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F702-7EC9-4C11-8547-63F16662BE0E}" type="datetimeFigureOut">
              <a:rPr lang="es-AR" smtClean="0"/>
              <a:pPr/>
              <a:t>25/08/2019</a:t>
            </a:fld>
            <a:endParaRPr lang="es-A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1D42-BA33-4DB4-9BA5-4A7D88200D3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s-A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F702-7EC9-4C11-8547-63F16662BE0E}" type="datetimeFigureOut">
              <a:rPr lang="es-AR" smtClean="0"/>
              <a:pPr/>
              <a:t>25/08/2019</a:t>
            </a:fld>
            <a:endParaRPr lang="es-A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1D42-BA33-4DB4-9BA5-4A7D88200D3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s-AR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AR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AR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F702-7EC9-4C11-8547-63F16662BE0E}" type="datetimeFigureOut">
              <a:rPr lang="es-AR" smtClean="0"/>
              <a:pPr/>
              <a:t>25/08/2019</a:t>
            </a:fld>
            <a:endParaRPr lang="es-A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1D42-BA33-4DB4-9BA5-4A7D88200D3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s-A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AR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AR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F702-7EC9-4C11-8547-63F16662BE0E}" type="datetimeFigureOut">
              <a:rPr lang="es-AR" smtClean="0"/>
              <a:pPr/>
              <a:t>25/08/2019</a:t>
            </a:fld>
            <a:endParaRPr lang="es-A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1D42-BA33-4DB4-9BA5-4A7D88200D3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s-A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F702-7EC9-4C11-8547-63F16662BE0E}" type="datetimeFigureOut">
              <a:rPr lang="es-AR" smtClean="0"/>
              <a:pPr/>
              <a:t>25/08/2019</a:t>
            </a:fld>
            <a:endParaRPr lang="es-A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1D42-BA33-4DB4-9BA5-4A7D88200D3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F702-7EC9-4C11-8547-63F16662BE0E}" type="datetimeFigureOut">
              <a:rPr lang="es-AR" smtClean="0"/>
              <a:pPr/>
              <a:t>25/08/2019</a:t>
            </a:fld>
            <a:endParaRPr lang="es-A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1D42-BA33-4DB4-9BA5-4A7D88200D3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s-A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A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F702-7EC9-4C11-8547-63F16662BE0E}" type="datetimeFigureOut">
              <a:rPr lang="es-AR" smtClean="0"/>
              <a:pPr/>
              <a:t>25/08/2019</a:t>
            </a:fld>
            <a:endParaRPr lang="es-A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1D42-BA33-4DB4-9BA5-4A7D88200D3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s-A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F702-7EC9-4C11-8547-63F16662BE0E}" type="datetimeFigureOut">
              <a:rPr lang="es-AR" smtClean="0"/>
              <a:pPr/>
              <a:t>25/08/2019</a:t>
            </a:fld>
            <a:endParaRPr lang="es-A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31D42-BA33-4DB4-9BA5-4A7D88200D3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s-A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AR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EF702-7EC9-4C11-8547-63F16662BE0E}" type="datetimeFigureOut">
              <a:rPr lang="es-AR" smtClean="0"/>
              <a:pPr/>
              <a:t>25/08/2019</a:t>
            </a:fld>
            <a:endParaRPr lang="es-A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31D42-BA33-4DB4-9BA5-4A7D88200D3D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solidFill>
                  <a:srgbClr val="FF0000"/>
                </a:solidFill>
              </a:rPr>
              <a:t>Física II</a:t>
            </a:r>
            <a:endParaRPr lang="es-AR" b="1" dirty="0">
              <a:solidFill>
                <a:srgbClr val="FF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79512" y="1484784"/>
            <a:ext cx="8820472" cy="254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s-AR" dirty="0" smtClean="0"/>
              <a:t>Profesores a cargo de la materia: Fernando Herrera, Pablo González y Gabriela Rivas </a:t>
            </a:r>
          </a:p>
          <a:p>
            <a:pPr>
              <a:lnSpc>
                <a:spcPct val="150000"/>
              </a:lnSpc>
            </a:pPr>
            <a:r>
              <a:rPr lang="es-AR" dirty="0" smtClean="0"/>
              <a:t>- Organización de la materia: Teorías, Coloquio y </a:t>
            </a:r>
            <a:r>
              <a:rPr lang="es-AR" dirty="0" err="1" smtClean="0"/>
              <a:t>TP’s</a:t>
            </a:r>
            <a:endParaRPr lang="es-AR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s-AR" dirty="0" smtClean="0"/>
              <a:t>Regularización de la materia: </a:t>
            </a:r>
          </a:p>
          <a:p>
            <a:pPr>
              <a:lnSpc>
                <a:spcPct val="150000"/>
              </a:lnSpc>
            </a:pPr>
            <a:r>
              <a:rPr lang="es-AR" dirty="0" smtClean="0"/>
              <a:t>			80% de asistencia a los coloquios </a:t>
            </a:r>
          </a:p>
          <a:p>
            <a:pPr>
              <a:lnSpc>
                <a:spcPct val="150000"/>
              </a:lnSpc>
            </a:pPr>
            <a:r>
              <a:rPr lang="es-AR" dirty="0" smtClean="0"/>
              <a:t>			 80% de asistencia a los </a:t>
            </a:r>
            <a:r>
              <a:rPr lang="es-AR" dirty="0" err="1" smtClean="0"/>
              <a:t>TP’s</a:t>
            </a:r>
            <a:r>
              <a:rPr lang="es-AR" dirty="0" smtClean="0"/>
              <a:t>→ asistencia + informe aprobado</a:t>
            </a:r>
          </a:p>
          <a:p>
            <a:pPr>
              <a:lnSpc>
                <a:spcPct val="150000"/>
              </a:lnSpc>
            </a:pPr>
            <a:r>
              <a:rPr lang="es-AR" dirty="0" smtClean="0"/>
              <a:t>			Aprobación de un TP realizado en forma individual.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467504" y="176441"/>
            <a:ext cx="8496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i="1" dirty="0" smtClean="0">
                <a:solidFill>
                  <a:srgbClr val="FF0000"/>
                </a:solidFill>
              </a:rPr>
              <a:t>Carga por contacto</a:t>
            </a:r>
            <a:endParaRPr lang="es-AR" sz="3600" dirty="0"/>
          </a:p>
        </p:txBody>
      </p:sp>
      <p:sp>
        <p:nvSpPr>
          <p:cNvPr id="6" name="5 Luna"/>
          <p:cNvSpPr/>
          <p:nvPr/>
        </p:nvSpPr>
        <p:spPr>
          <a:xfrm flipH="1">
            <a:off x="2932708" y="1556792"/>
            <a:ext cx="1728172" cy="3600400"/>
          </a:xfrm>
          <a:prstGeom prst="moon">
            <a:avLst>
              <a:gd name="adj" fmla="val 18876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50800" dir="5400000" algn="ctr" rotWithShape="0">
              <a:srgbClr val="C4C4C4"/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Elipse"/>
          <p:cNvSpPr/>
          <p:nvPr/>
        </p:nvSpPr>
        <p:spPr>
          <a:xfrm>
            <a:off x="3720604" y="2204864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+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3995936" y="2708920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+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4139992" y="3285024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+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4067984" y="3789080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+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3779912" y="4221128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+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665216" y="1700808"/>
            <a:ext cx="626864" cy="367240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13 Conector recto"/>
          <p:cNvCxnSpPr/>
          <p:nvPr/>
        </p:nvCxnSpPr>
        <p:spPr>
          <a:xfrm>
            <a:off x="4669408" y="1700808"/>
            <a:ext cx="0" cy="36724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19 Grupo"/>
          <p:cNvGrpSpPr/>
          <p:nvPr/>
        </p:nvGrpSpPr>
        <p:grpSpPr>
          <a:xfrm rot="11481420">
            <a:off x="4801250" y="1886996"/>
            <a:ext cx="442753" cy="145156"/>
            <a:chOff x="4715975" y="1267620"/>
            <a:chExt cx="442753" cy="145156"/>
          </a:xfrm>
        </p:grpSpPr>
        <p:sp>
          <p:nvSpPr>
            <p:cNvPr id="18" name="17 Acorde"/>
            <p:cNvSpPr/>
            <p:nvPr/>
          </p:nvSpPr>
          <p:spPr>
            <a:xfrm>
              <a:off x="4715975" y="1268760"/>
              <a:ext cx="360081" cy="144016"/>
            </a:xfrm>
            <a:prstGeom prst="chord">
              <a:avLst>
                <a:gd name="adj1" fmla="val 3093758"/>
                <a:gd name="adj2" fmla="val 186216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90000"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19" name="18 Acorde"/>
            <p:cNvSpPr/>
            <p:nvPr/>
          </p:nvSpPr>
          <p:spPr>
            <a:xfrm flipH="1">
              <a:off x="4807072" y="1267620"/>
              <a:ext cx="351656" cy="144016"/>
            </a:xfrm>
            <a:prstGeom prst="chord">
              <a:avLst>
                <a:gd name="adj1" fmla="val 3635389"/>
                <a:gd name="adj2" fmla="val 1802666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36000"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21" name="20 Grupo"/>
          <p:cNvGrpSpPr/>
          <p:nvPr/>
        </p:nvGrpSpPr>
        <p:grpSpPr>
          <a:xfrm rot="1099757">
            <a:off x="4799617" y="2342808"/>
            <a:ext cx="442753" cy="145156"/>
            <a:chOff x="4715975" y="1267620"/>
            <a:chExt cx="442753" cy="145156"/>
          </a:xfrm>
        </p:grpSpPr>
        <p:sp>
          <p:nvSpPr>
            <p:cNvPr id="22" name="21 Acorde"/>
            <p:cNvSpPr/>
            <p:nvPr/>
          </p:nvSpPr>
          <p:spPr>
            <a:xfrm>
              <a:off x="4715975" y="1268760"/>
              <a:ext cx="360081" cy="144016"/>
            </a:xfrm>
            <a:prstGeom prst="chord">
              <a:avLst>
                <a:gd name="adj1" fmla="val 3093758"/>
                <a:gd name="adj2" fmla="val 186216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90000"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23" name="22 Acorde"/>
            <p:cNvSpPr/>
            <p:nvPr/>
          </p:nvSpPr>
          <p:spPr>
            <a:xfrm flipH="1">
              <a:off x="4807072" y="1267620"/>
              <a:ext cx="351656" cy="144016"/>
            </a:xfrm>
            <a:prstGeom prst="chord">
              <a:avLst>
                <a:gd name="adj1" fmla="val 3635389"/>
                <a:gd name="adj2" fmla="val 1802666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36000"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24" name="23 Grupo"/>
          <p:cNvGrpSpPr/>
          <p:nvPr/>
        </p:nvGrpSpPr>
        <p:grpSpPr>
          <a:xfrm rot="8986289">
            <a:off x="4768282" y="4118364"/>
            <a:ext cx="442753" cy="145156"/>
            <a:chOff x="4715975" y="1267620"/>
            <a:chExt cx="442753" cy="145156"/>
          </a:xfrm>
        </p:grpSpPr>
        <p:sp>
          <p:nvSpPr>
            <p:cNvPr id="25" name="24 Acorde"/>
            <p:cNvSpPr/>
            <p:nvPr/>
          </p:nvSpPr>
          <p:spPr>
            <a:xfrm>
              <a:off x="4715975" y="1268760"/>
              <a:ext cx="360081" cy="144016"/>
            </a:xfrm>
            <a:prstGeom prst="chord">
              <a:avLst>
                <a:gd name="adj1" fmla="val 3093758"/>
                <a:gd name="adj2" fmla="val 186216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90000"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26" name="25 Acorde"/>
            <p:cNvSpPr/>
            <p:nvPr/>
          </p:nvSpPr>
          <p:spPr>
            <a:xfrm flipH="1">
              <a:off x="4807072" y="1267620"/>
              <a:ext cx="351656" cy="144016"/>
            </a:xfrm>
            <a:prstGeom prst="chord">
              <a:avLst>
                <a:gd name="adj1" fmla="val 3635389"/>
                <a:gd name="adj2" fmla="val 1802666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36000"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27" name="26 Grupo"/>
          <p:cNvGrpSpPr/>
          <p:nvPr/>
        </p:nvGrpSpPr>
        <p:grpSpPr>
          <a:xfrm rot="20204626">
            <a:off x="4726686" y="4518625"/>
            <a:ext cx="442753" cy="145156"/>
            <a:chOff x="4715975" y="1267620"/>
            <a:chExt cx="442753" cy="145156"/>
          </a:xfrm>
        </p:grpSpPr>
        <p:sp>
          <p:nvSpPr>
            <p:cNvPr id="28" name="27 Acorde"/>
            <p:cNvSpPr/>
            <p:nvPr/>
          </p:nvSpPr>
          <p:spPr>
            <a:xfrm>
              <a:off x="4715975" y="1268760"/>
              <a:ext cx="360081" cy="144016"/>
            </a:xfrm>
            <a:prstGeom prst="chord">
              <a:avLst>
                <a:gd name="adj1" fmla="val 3093758"/>
                <a:gd name="adj2" fmla="val 186216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90000"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29" name="28 Acorde"/>
            <p:cNvSpPr/>
            <p:nvPr/>
          </p:nvSpPr>
          <p:spPr>
            <a:xfrm flipH="1">
              <a:off x="4807072" y="1267620"/>
              <a:ext cx="351656" cy="144016"/>
            </a:xfrm>
            <a:prstGeom prst="chord">
              <a:avLst>
                <a:gd name="adj1" fmla="val 3635389"/>
                <a:gd name="adj2" fmla="val 1802666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36000"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31" name="30 Grupo"/>
          <p:cNvGrpSpPr/>
          <p:nvPr/>
        </p:nvGrpSpPr>
        <p:grpSpPr>
          <a:xfrm rot="11481420">
            <a:off x="4801250" y="1903277"/>
            <a:ext cx="442753" cy="145156"/>
            <a:chOff x="4715975" y="1267620"/>
            <a:chExt cx="442753" cy="145156"/>
          </a:xfrm>
        </p:grpSpPr>
        <p:sp>
          <p:nvSpPr>
            <p:cNvPr id="32" name="31 Acorde"/>
            <p:cNvSpPr/>
            <p:nvPr/>
          </p:nvSpPr>
          <p:spPr>
            <a:xfrm>
              <a:off x="4715975" y="1268760"/>
              <a:ext cx="360081" cy="144016"/>
            </a:xfrm>
            <a:prstGeom prst="chord">
              <a:avLst>
                <a:gd name="adj1" fmla="val 3093758"/>
                <a:gd name="adj2" fmla="val 186216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90000"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33" name="32 Acorde"/>
            <p:cNvSpPr/>
            <p:nvPr/>
          </p:nvSpPr>
          <p:spPr>
            <a:xfrm flipH="1">
              <a:off x="4807072" y="1267620"/>
              <a:ext cx="351656" cy="144016"/>
            </a:xfrm>
            <a:prstGeom prst="chord">
              <a:avLst>
                <a:gd name="adj1" fmla="val 3635389"/>
                <a:gd name="adj2" fmla="val 1802666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36000"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34" name="33 Grupo"/>
          <p:cNvGrpSpPr/>
          <p:nvPr/>
        </p:nvGrpSpPr>
        <p:grpSpPr>
          <a:xfrm rot="1099757">
            <a:off x="4799617" y="2359089"/>
            <a:ext cx="442753" cy="145156"/>
            <a:chOff x="4715975" y="1267620"/>
            <a:chExt cx="442753" cy="145156"/>
          </a:xfrm>
        </p:grpSpPr>
        <p:sp>
          <p:nvSpPr>
            <p:cNvPr id="35" name="34 Acorde"/>
            <p:cNvSpPr/>
            <p:nvPr/>
          </p:nvSpPr>
          <p:spPr>
            <a:xfrm>
              <a:off x="4715975" y="1268760"/>
              <a:ext cx="360081" cy="144016"/>
            </a:xfrm>
            <a:prstGeom prst="chord">
              <a:avLst>
                <a:gd name="adj1" fmla="val 3093758"/>
                <a:gd name="adj2" fmla="val 186216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90000"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36" name="35 Acorde"/>
            <p:cNvSpPr/>
            <p:nvPr/>
          </p:nvSpPr>
          <p:spPr>
            <a:xfrm flipH="1">
              <a:off x="4807072" y="1267620"/>
              <a:ext cx="351656" cy="144016"/>
            </a:xfrm>
            <a:prstGeom prst="chord">
              <a:avLst>
                <a:gd name="adj1" fmla="val 3635389"/>
                <a:gd name="adj2" fmla="val 1802666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36000"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38" name="37 Grupo"/>
          <p:cNvGrpSpPr/>
          <p:nvPr/>
        </p:nvGrpSpPr>
        <p:grpSpPr>
          <a:xfrm rot="8986289">
            <a:off x="4774866" y="5053789"/>
            <a:ext cx="442753" cy="145156"/>
            <a:chOff x="4715975" y="1267620"/>
            <a:chExt cx="442753" cy="145156"/>
          </a:xfrm>
        </p:grpSpPr>
        <p:sp>
          <p:nvSpPr>
            <p:cNvPr id="39" name="38 Acorde"/>
            <p:cNvSpPr/>
            <p:nvPr/>
          </p:nvSpPr>
          <p:spPr>
            <a:xfrm>
              <a:off x="4715975" y="1268760"/>
              <a:ext cx="360081" cy="144016"/>
            </a:xfrm>
            <a:prstGeom prst="chord">
              <a:avLst>
                <a:gd name="adj1" fmla="val 3093758"/>
                <a:gd name="adj2" fmla="val 186216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90000"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40" name="39 Acorde"/>
            <p:cNvSpPr/>
            <p:nvPr/>
          </p:nvSpPr>
          <p:spPr>
            <a:xfrm flipH="1">
              <a:off x="4807072" y="1267620"/>
              <a:ext cx="351656" cy="144016"/>
            </a:xfrm>
            <a:prstGeom prst="chord">
              <a:avLst>
                <a:gd name="adj1" fmla="val 3635389"/>
                <a:gd name="adj2" fmla="val 1802666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36000"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41" name="40 Grupo"/>
          <p:cNvGrpSpPr/>
          <p:nvPr/>
        </p:nvGrpSpPr>
        <p:grpSpPr>
          <a:xfrm rot="20204626">
            <a:off x="4726686" y="3726537"/>
            <a:ext cx="442753" cy="145156"/>
            <a:chOff x="4715975" y="1267620"/>
            <a:chExt cx="442753" cy="145156"/>
          </a:xfrm>
        </p:grpSpPr>
        <p:sp>
          <p:nvSpPr>
            <p:cNvPr id="42" name="41 Acorde"/>
            <p:cNvSpPr/>
            <p:nvPr/>
          </p:nvSpPr>
          <p:spPr>
            <a:xfrm>
              <a:off x="4715975" y="1268760"/>
              <a:ext cx="360081" cy="144016"/>
            </a:xfrm>
            <a:prstGeom prst="chord">
              <a:avLst>
                <a:gd name="adj1" fmla="val 3093758"/>
                <a:gd name="adj2" fmla="val 186216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90000"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43" name="42 Acorde"/>
            <p:cNvSpPr/>
            <p:nvPr/>
          </p:nvSpPr>
          <p:spPr>
            <a:xfrm flipH="1">
              <a:off x="4807072" y="1267620"/>
              <a:ext cx="351656" cy="144016"/>
            </a:xfrm>
            <a:prstGeom prst="chord">
              <a:avLst>
                <a:gd name="adj1" fmla="val 3635389"/>
                <a:gd name="adj2" fmla="val 1802666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36000"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44" name="43 Grupo"/>
          <p:cNvGrpSpPr/>
          <p:nvPr/>
        </p:nvGrpSpPr>
        <p:grpSpPr>
          <a:xfrm rot="11481420">
            <a:off x="4725974" y="3313679"/>
            <a:ext cx="442752" cy="145156"/>
            <a:chOff x="4715975" y="1267620"/>
            <a:chExt cx="442752" cy="145156"/>
          </a:xfrm>
        </p:grpSpPr>
        <p:sp>
          <p:nvSpPr>
            <p:cNvPr id="45" name="44 Acorde"/>
            <p:cNvSpPr/>
            <p:nvPr/>
          </p:nvSpPr>
          <p:spPr>
            <a:xfrm>
              <a:off x="4715975" y="1268760"/>
              <a:ext cx="360081" cy="144016"/>
            </a:xfrm>
            <a:prstGeom prst="chord">
              <a:avLst>
                <a:gd name="adj1" fmla="val 3093758"/>
                <a:gd name="adj2" fmla="val 186216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90000"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46" name="45 Acorde"/>
            <p:cNvSpPr/>
            <p:nvPr/>
          </p:nvSpPr>
          <p:spPr>
            <a:xfrm flipH="1">
              <a:off x="4807071" y="1267620"/>
              <a:ext cx="351656" cy="144016"/>
            </a:xfrm>
            <a:prstGeom prst="chord">
              <a:avLst>
                <a:gd name="adj1" fmla="val 3635389"/>
                <a:gd name="adj2" fmla="val 1802666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36000"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47" name="46 Grupo"/>
          <p:cNvGrpSpPr/>
          <p:nvPr/>
        </p:nvGrpSpPr>
        <p:grpSpPr>
          <a:xfrm rot="1099757">
            <a:off x="4799617" y="2990880"/>
            <a:ext cx="442753" cy="145156"/>
            <a:chOff x="4715975" y="1267620"/>
            <a:chExt cx="442753" cy="145156"/>
          </a:xfrm>
        </p:grpSpPr>
        <p:sp>
          <p:nvSpPr>
            <p:cNvPr id="48" name="47 Acorde"/>
            <p:cNvSpPr/>
            <p:nvPr/>
          </p:nvSpPr>
          <p:spPr>
            <a:xfrm>
              <a:off x="4715975" y="1268760"/>
              <a:ext cx="360081" cy="144016"/>
            </a:xfrm>
            <a:prstGeom prst="chord">
              <a:avLst>
                <a:gd name="adj1" fmla="val 3093758"/>
                <a:gd name="adj2" fmla="val 186216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90000"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49" name="48 Acorde"/>
            <p:cNvSpPr/>
            <p:nvPr/>
          </p:nvSpPr>
          <p:spPr>
            <a:xfrm flipH="1">
              <a:off x="4807072" y="1267620"/>
              <a:ext cx="351656" cy="144016"/>
            </a:xfrm>
            <a:prstGeom prst="chord">
              <a:avLst>
                <a:gd name="adj1" fmla="val 3635389"/>
                <a:gd name="adj2" fmla="val 1802666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36000"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51" name="50 Grupo"/>
          <p:cNvGrpSpPr/>
          <p:nvPr/>
        </p:nvGrpSpPr>
        <p:grpSpPr>
          <a:xfrm rot="11481420">
            <a:off x="4797982" y="2607077"/>
            <a:ext cx="442753" cy="145156"/>
            <a:chOff x="4715975" y="1267620"/>
            <a:chExt cx="442753" cy="145156"/>
          </a:xfrm>
        </p:grpSpPr>
        <p:sp>
          <p:nvSpPr>
            <p:cNvPr id="52" name="51 Acorde"/>
            <p:cNvSpPr/>
            <p:nvPr/>
          </p:nvSpPr>
          <p:spPr>
            <a:xfrm>
              <a:off x="4715975" y="1268760"/>
              <a:ext cx="360081" cy="144016"/>
            </a:xfrm>
            <a:prstGeom prst="chord">
              <a:avLst>
                <a:gd name="adj1" fmla="val 3093758"/>
                <a:gd name="adj2" fmla="val 186216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90000"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53" name="52 Acorde"/>
            <p:cNvSpPr/>
            <p:nvPr/>
          </p:nvSpPr>
          <p:spPr>
            <a:xfrm flipH="1">
              <a:off x="4807072" y="1267620"/>
              <a:ext cx="351656" cy="144016"/>
            </a:xfrm>
            <a:prstGeom prst="chord">
              <a:avLst>
                <a:gd name="adj1" fmla="val 3635389"/>
                <a:gd name="adj2" fmla="val 1802666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36000"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sp>
        <p:nvSpPr>
          <p:cNvPr id="54" name="53 Rectángulo"/>
          <p:cNvSpPr/>
          <p:nvPr/>
        </p:nvSpPr>
        <p:spPr>
          <a:xfrm>
            <a:off x="4644008" y="1700808"/>
            <a:ext cx="626864" cy="367240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54 Conector recto"/>
          <p:cNvCxnSpPr/>
          <p:nvPr/>
        </p:nvCxnSpPr>
        <p:spPr>
          <a:xfrm>
            <a:off x="4648200" y="1700808"/>
            <a:ext cx="0" cy="36724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55 Grupo"/>
          <p:cNvGrpSpPr/>
          <p:nvPr/>
        </p:nvGrpSpPr>
        <p:grpSpPr>
          <a:xfrm rot="220139">
            <a:off x="4708957" y="1886996"/>
            <a:ext cx="442753" cy="145156"/>
            <a:chOff x="4715975" y="1267620"/>
            <a:chExt cx="442753" cy="145156"/>
          </a:xfrm>
        </p:grpSpPr>
        <p:sp>
          <p:nvSpPr>
            <p:cNvPr id="57" name="56 Acorde"/>
            <p:cNvSpPr/>
            <p:nvPr/>
          </p:nvSpPr>
          <p:spPr>
            <a:xfrm>
              <a:off x="4715975" y="1268760"/>
              <a:ext cx="360081" cy="144016"/>
            </a:xfrm>
            <a:prstGeom prst="chord">
              <a:avLst>
                <a:gd name="adj1" fmla="val 3093758"/>
                <a:gd name="adj2" fmla="val 186216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90000"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58" name="57 Acorde"/>
            <p:cNvSpPr/>
            <p:nvPr/>
          </p:nvSpPr>
          <p:spPr>
            <a:xfrm flipH="1">
              <a:off x="4807072" y="1267620"/>
              <a:ext cx="351656" cy="144016"/>
            </a:xfrm>
            <a:prstGeom prst="chord">
              <a:avLst>
                <a:gd name="adj1" fmla="val 3635389"/>
                <a:gd name="adj2" fmla="val 1802666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36000"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59" name="58 Grupo"/>
          <p:cNvGrpSpPr/>
          <p:nvPr/>
        </p:nvGrpSpPr>
        <p:grpSpPr>
          <a:xfrm rot="151918">
            <a:off x="4688933" y="2356591"/>
            <a:ext cx="442753" cy="145156"/>
            <a:chOff x="4715975" y="1267620"/>
            <a:chExt cx="442753" cy="145156"/>
          </a:xfrm>
        </p:grpSpPr>
        <p:sp>
          <p:nvSpPr>
            <p:cNvPr id="60" name="59 Acorde"/>
            <p:cNvSpPr/>
            <p:nvPr/>
          </p:nvSpPr>
          <p:spPr>
            <a:xfrm>
              <a:off x="4715975" y="1268760"/>
              <a:ext cx="360081" cy="144016"/>
            </a:xfrm>
            <a:prstGeom prst="chord">
              <a:avLst>
                <a:gd name="adj1" fmla="val 3093758"/>
                <a:gd name="adj2" fmla="val 186216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90000"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61" name="60 Acorde"/>
            <p:cNvSpPr/>
            <p:nvPr/>
          </p:nvSpPr>
          <p:spPr>
            <a:xfrm flipH="1">
              <a:off x="4807072" y="1267620"/>
              <a:ext cx="351656" cy="144016"/>
            </a:xfrm>
            <a:prstGeom prst="chord">
              <a:avLst>
                <a:gd name="adj1" fmla="val 3635389"/>
                <a:gd name="adj2" fmla="val 1802666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36000"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62" name="61 Grupo"/>
          <p:cNvGrpSpPr/>
          <p:nvPr/>
        </p:nvGrpSpPr>
        <p:grpSpPr>
          <a:xfrm rot="21660000">
            <a:off x="4706000" y="4148976"/>
            <a:ext cx="442753" cy="145179"/>
            <a:chOff x="4715975" y="1267597"/>
            <a:chExt cx="442753" cy="145179"/>
          </a:xfrm>
        </p:grpSpPr>
        <p:sp>
          <p:nvSpPr>
            <p:cNvPr id="63" name="62 Acorde"/>
            <p:cNvSpPr/>
            <p:nvPr/>
          </p:nvSpPr>
          <p:spPr>
            <a:xfrm>
              <a:off x="4715975" y="1268760"/>
              <a:ext cx="360081" cy="144016"/>
            </a:xfrm>
            <a:prstGeom prst="chord">
              <a:avLst>
                <a:gd name="adj1" fmla="val 3093758"/>
                <a:gd name="adj2" fmla="val 186216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90000"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64" name="63 Acorde"/>
            <p:cNvSpPr/>
            <p:nvPr/>
          </p:nvSpPr>
          <p:spPr>
            <a:xfrm flipH="1">
              <a:off x="4807072" y="1267597"/>
              <a:ext cx="351656" cy="144016"/>
            </a:xfrm>
            <a:prstGeom prst="chord">
              <a:avLst>
                <a:gd name="adj1" fmla="val 3635389"/>
                <a:gd name="adj2" fmla="val 1802666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36000"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65" name="64 Grupo"/>
          <p:cNvGrpSpPr/>
          <p:nvPr/>
        </p:nvGrpSpPr>
        <p:grpSpPr>
          <a:xfrm rot="21600000">
            <a:off x="4704766" y="4601395"/>
            <a:ext cx="442753" cy="145156"/>
            <a:chOff x="4715975" y="1267620"/>
            <a:chExt cx="442753" cy="145156"/>
          </a:xfrm>
        </p:grpSpPr>
        <p:sp>
          <p:nvSpPr>
            <p:cNvPr id="66" name="65 Acorde"/>
            <p:cNvSpPr/>
            <p:nvPr/>
          </p:nvSpPr>
          <p:spPr>
            <a:xfrm>
              <a:off x="4715975" y="1268760"/>
              <a:ext cx="360081" cy="144016"/>
            </a:xfrm>
            <a:prstGeom prst="chord">
              <a:avLst>
                <a:gd name="adj1" fmla="val 3093758"/>
                <a:gd name="adj2" fmla="val 186216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90000"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67" name="66 Acorde"/>
            <p:cNvSpPr/>
            <p:nvPr/>
          </p:nvSpPr>
          <p:spPr>
            <a:xfrm flipH="1">
              <a:off x="4807072" y="1267620"/>
              <a:ext cx="351656" cy="144016"/>
            </a:xfrm>
            <a:prstGeom prst="chord">
              <a:avLst>
                <a:gd name="adj1" fmla="val 3635389"/>
                <a:gd name="adj2" fmla="val 1802666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36000"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74" name="73 Grupo"/>
          <p:cNvGrpSpPr/>
          <p:nvPr/>
        </p:nvGrpSpPr>
        <p:grpSpPr>
          <a:xfrm>
            <a:off x="4704766" y="5053789"/>
            <a:ext cx="442753" cy="145156"/>
            <a:chOff x="4715975" y="1267620"/>
            <a:chExt cx="442753" cy="145156"/>
          </a:xfrm>
        </p:grpSpPr>
        <p:sp>
          <p:nvSpPr>
            <p:cNvPr id="75" name="74 Acorde"/>
            <p:cNvSpPr/>
            <p:nvPr/>
          </p:nvSpPr>
          <p:spPr>
            <a:xfrm>
              <a:off x="4715975" y="1268760"/>
              <a:ext cx="360081" cy="144016"/>
            </a:xfrm>
            <a:prstGeom prst="chord">
              <a:avLst>
                <a:gd name="adj1" fmla="val 3093758"/>
                <a:gd name="adj2" fmla="val 186216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90000"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76" name="75 Acorde"/>
            <p:cNvSpPr/>
            <p:nvPr/>
          </p:nvSpPr>
          <p:spPr>
            <a:xfrm flipH="1">
              <a:off x="4807072" y="1267620"/>
              <a:ext cx="351656" cy="144016"/>
            </a:xfrm>
            <a:prstGeom prst="chord">
              <a:avLst>
                <a:gd name="adj1" fmla="val 3635389"/>
                <a:gd name="adj2" fmla="val 1802666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36000"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80" name="79 Grupo"/>
          <p:cNvGrpSpPr/>
          <p:nvPr/>
        </p:nvGrpSpPr>
        <p:grpSpPr>
          <a:xfrm rot="21600000">
            <a:off x="4681206" y="3708029"/>
            <a:ext cx="442752" cy="145156"/>
            <a:chOff x="4715975" y="1267620"/>
            <a:chExt cx="442752" cy="145156"/>
          </a:xfrm>
        </p:grpSpPr>
        <p:sp>
          <p:nvSpPr>
            <p:cNvPr id="81" name="80 Acorde"/>
            <p:cNvSpPr/>
            <p:nvPr/>
          </p:nvSpPr>
          <p:spPr>
            <a:xfrm>
              <a:off x="4715975" y="1268760"/>
              <a:ext cx="360081" cy="144016"/>
            </a:xfrm>
            <a:prstGeom prst="chord">
              <a:avLst>
                <a:gd name="adj1" fmla="val 3093758"/>
                <a:gd name="adj2" fmla="val 186216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90000"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82" name="81 Acorde"/>
            <p:cNvSpPr/>
            <p:nvPr/>
          </p:nvSpPr>
          <p:spPr>
            <a:xfrm flipH="1">
              <a:off x="4807071" y="1267620"/>
              <a:ext cx="351656" cy="144016"/>
            </a:xfrm>
            <a:prstGeom prst="chord">
              <a:avLst>
                <a:gd name="adj1" fmla="val 3635389"/>
                <a:gd name="adj2" fmla="val 1802666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36000"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83" name="82 Grupo"/>
          <p:cNvGrpSpPr/>
          <p:nvPr/>
        </p:nvGrpSpPr>
        <p:grpSpPr>
          <a:xfrm>
            <a:off x="4704766" y="3244184"/>
            <a:ext cx="442753" cy="145156"/>
            <a:chOff x="4715975" y="1267620"/>
            <a:chExt cx="442753" cy="145156"/>
          </a:xfrm>
        </p:grpSpPr>
        <p:sp>
          <p:nvSpPr>
            <p:cNvPr id="84" name="83 Acorde"/>
            <p:cNvSpPr/>
            <p:nvPr/>
          </p:nvSpPr>
          <p:spPr>
            <a:xfrm>
              <a:off x="4715975" y="1268760"/>
              <a:ext cx="360081" cy="144016"/>
            </a:xfrm>
            <a:prstGeom prst="chord">
              <a:avLst>
                <a:gd name="adj1" fmla="val 3093758"/>
                <a:gd name="adj2" fmla="val 186216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90000"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85" name="84 Acorde"/>
            <p:cNvSpPr/>
            <p:nvPr/>
          </p:nvSpPr>
          <p:spPr>
            <a:xfrm flipH="1">
              <a:off x="4807072" y="1267620"/>
              <a:ext cx="351656" cy="144016"/>
            </a:xfrm>
            <a:prstGeom prst="chord">
              <a:avLst>
                <a:gd name="adj1" fmla="val 3635389"/>
                <a:gd name="adj2" fmla="val 1802666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36000"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86" name="85 Grupo"/>
          <p:cNvGrpSpPr/>
          <p:nvPr/>
        </p:nvGrpSpPr>
        <p:grpSpPr>
          <a:xfrm>
            <a:off x="4704766" y="2791788"/>
            <a:ext cx="442753" cy="145156"/>
            <a:chOff x="4715975" y="1267620"/>
            <a:chExt cx="442753" cy="145156"/>
          </a:xfrm>
        </p:grpSpPr>
        <p:sp>
          <p:nvSpPr>
            <p:cNvPr id="87" name="86 Acorde"/>
            <p:cNvSpPr/>
            <p:nvPr/>
          </p:nvSpPr>
          <p:spPr>
            <a:xfrm rot="100369">
              <a:off x="4715975" y="1268760"/>
              <a:ext cx="360081" cy="144016"/>
            </a:xfrm>
            <a:prstGeom prst="chord">
              <a:avLst>
                <a:gd name="adj1" fmla="val 3093758"/>
                <a:gd name="adj2" fmla="val 1862161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bIns="90000" rtlCol="0" anchor="ctr"/>
            <a:lstStyle/>
            <a:p>
              <a:r>
                <a:rPr lang="en-US" sz="4000" dirty="0" smtClean="0">
                  <a:solidFill>
                    <a:schemeClr val="tx1"/>
                  </a:solidFill>
                </a:rPr>
                <a:t>-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Acorde"/>
            <p:cNvSpPr/>
            <p:nvPr/>
          </p:nvSpPr>
          <p:spPr>
            <a:xfrm flipH="1">
              <a:off x="4807072" y="1267620"/>
              <a:ext cx="351656" cy="144016"/>
            </a:xfrm>
            <a:prstGeom prst="chord">
              <a:avLst>
                <a:gd name="adj1" fmla="val 3635389"/>
                <a:gd name="adj2" fmla="val 18026664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36000" bIns="36000"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2254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3275856" y="1916832"/>
            <a:ext cx="2880000" cy="28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Elipse"/>
          <p:cNvSpPr/>
          <p:nvPr/>
        </p:nvSpPr>
        <p:spPr>
          <a:xfrm>
            <a:off x="4355856" y="2312318"/>
            <a:ext cx="360000" cy="360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-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3923928" y="2924984"/>
            <a:ext cx="360000" cy="360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-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4932080" y="3429040"/>
            <a:ext cx="360000" cy="360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-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21" name="20 Elipse"/>
          <p:cNvSpPr/>
          <p:nvPr/>
        </p:nvSpPr>
        <p:spPr>
          <a:xfrm>
            <a:off x="3896328" y="3717072"/>
            <a:ext cx="360000" cy="360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-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5076096" y="2780968"/>
            <a:ext cx="360000" cy="360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-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4961056" y="4077072"/>
            <a:ext cx="360000" cy="360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-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4932040" y="2204904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+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3779912" y="2276912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26" name="25 Elipse"/>
          <p:cNvSpPr/>
          <p:nvPr/>
        </p:nvSpPr>
        <p:spPr>
          <a:xfrm>
            <a:off x="4500032" y="3177032"/>
            <a:ext cx="360000" cy="32397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+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7" name="26 Elipse"/>
          <p:cNvSpPr/>
          <p:nvPr/>
        </p:nvSpPr>
        <p:spPr>
          <a:xfrm>
            <a:off x="3471328" y="3284984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+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8" name="27 Elipse"/>
          <p:cNvSpPr/>
          <p:nvPr/>
        </p:nvSpPr>
        <p:spPr>
          <a:xfrm>
            <a:off x="5508144" y="3501048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+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9" name="28 Elipse"/>
          <p:cNvSpPr/>
          <p:nvPr/>
        </p:nvSpPr>
        <p:spPr>
          <a:xfrm>
            <a:off x="4355976" y="4293136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+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3" name="32 Proceso alternativo"/>
          <p:cNvSpPr/>
          <p:nvPr/>
        </p:nvSpPr>
        <p:spPr>
          <a:xfrm>
            <a:off x="251520" y="2924944"/>
            <a:ext cx="2664296" cy="360040"/>
          </a:xfrm>
          <a:prstGeom prst="flowChartAlternateProcess">
            <a:avLst/>
          </a:prstGeom>
          <a:gradFill flip="none" rotWithShape="1">
            <a:gsLst>
              <a:gs pos="0">
                <a:schemeClr val="tx1">
                  <a:alpha val="5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Elipse"/>
          <p:cNvSpPr/>
          <p:nvPr/>
        </p:nvSpPr>
        <p:spPr>
          <a:xfrm>
            <a:off x="2411760" y="2945631"/>
            <a:ext cx="288000" cy="288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-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5" name="34 Elipse"/>
          <p:cNvSpPr/>
          <p:nvPr/>
        </p:nvSpPr>
        <p:spPr>
          <a:xfrm>
            <a:off x="755576" y="2945631"/>
            <a:ext cx="288000" cy="288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-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6" name="35 Elipse"/>
          <p:cNvSpPr/>
          <p:nvPr/>
        </p:nvSpPr>
        <p:spPr>
          <a:xfrm>
            <a:off x="1890676" y="2945631"/>
            <a:ext cx="288000" cy="288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-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7" name="36 Elipse"/>
          <p:cNvSpPr/>
          <p:nvPr/>
        </p:nvSpPr>
        <p:spPr>
          <a:xfrm>
            <a:off x="1275116" y="2945631"/>
            <a:ext cx="288000" cy="288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6800" rIns="46800" rtlCol="0" anchor="ctr"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-</a:t>
            </a:r>
            <a:endParaRPr lang="en-US" sz="3600" b="1" dirty="0">
              <a:solidFill>
                <a:schemeClr val="tx2"/>
              </a:solidFill>
            </a:endParaRPr>
          </a:p>
        </p:txBody>
      </p:sp>
      <p:cxnSp>
        <p:nvCxnSpPr>
          <p:cNvPr id="41" name="40 Conector angular"/>
          <p:cNvCxnSpPr>
            <a:stCxn id="4" idx="6"/>
          </p:cNvCxnSpPr>
          <p:nvPr/>
        </p:nvCxnSpPr>
        <p:spPr>
          <a:xfrm>
            <a:off x="6155856" y="3356832"/>
            <a:ext cx="432368" cy="1052640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>
            <a:off x="6295556" y="4403204"/>
            <a:ext cx="576000" cy="0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6389092" y="4492104"/>
            <a:ext cx="396000" cy="0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6511900" y="4581004"/>
            <a:ext cx="144000" cy="0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ângulo 3"/>
          <p:cNvSpPr/>
          <p:nvPr/>
        </p:nvSpPr>
        <p:spPr>
          <a:xfrm>
            <a:off x="467504" y="176441"/>
            <a:ext cx="8496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i="1" dirty="0" smtClean="0">
                <a:solidFill>
                  <a:srgbClr val="FF0000"/>
                </a:solidFill>
              </a:rPr>
              <a:t>Carga por inducción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xmlns="" val="414276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07407E-6 L 0.12205 0.031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94" y="157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L 0.17726 0.0157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4" y="78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0.1724 0.0263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11" y="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05 0.03148 L 0.16528 0.03148 C 0.18473 0.03148 0.20868 0.14722 0.20868 0.24143 L 0.20868 0.45162 " pathEditMode="relative" rAng="0" ptsTypes="FfFF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2099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726 0.01574 L 0.22014 0.01574 C 0.23941 0.01574 0.26389 0.10764 0.26389 0.1831 L 0.26389 0.35162 " pathEditMode="relative" rAng="0" ptsTypes="FfFF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1678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24 0.02638 L 0.21076 0.02638 C 0.22795 0.02638 0.24913 0.08657 0.24913 0.13564 L 0.24913 0.2449 " pathEditMode="relative" rAng="0" ptsTypes="FfFF">
                                      <p:cBhvr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10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L -0.11407 -0.0178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12" y="-903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10955 -0.05787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86" y="-2894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0.0434 -0.06805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0" y="-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9" grpId="0" animBg="1"/>
      <p:bldP spid="19" grpId="1" animBg="1"/>
      <p:bldP spid="19" grpId="2" animBg="1"/>
      <p:bldP spid="20" grpId="0" uiExpand="1" animBg="1"/>
      <p:bldP spid="21" grpId="0" animBg="1"/>
      <p:bldP spid="21" grpId="1" animBg="1"/>
      <p:bldP spid="21" grpId="2" animBg="1"/>
      <p:bldP spid="22" grpId="0" uiExpand="1" animBg="1"/>
      <p:bldP spid="23" grpId="0" uiExpan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95536" y="260648"/>
            <a:ext cx="444955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i="1" dirty="0" smtClean="0">
                <a:solidFill>
                  <a:srgbClr val="FF0000"/>
                </a:solidFill>
              </a:rPr>
              <a:t>Ley de Coulomb: </a:t>
            </a:r>
          </a:p>
          <a:p>
            <a:r>
              <a:rPr lang="pt-PT" sz="2800" i="1" dirty="0" smtClean="0">
                <a:solidFill>
                  <a:schemeClr val="tx2"/>
                </a:solidFill>
              </a:rPr>
              <a:t>Módulo de la </a:t>
            </a:r>
            <a:r>
              <a:rPr lang="pt-PT" sz="2800" i="1" dirty="0" err="1" smtClean="0">
                <a:solidFill>
                  <a:schemeClr val="tx2"/>
                </a:solidFill>
              </a:rPr>
              <a:t>Fuerza</a:t>
            </a:r>
            <a:r>
              <a:rPr lang="pt-PT" sz="2800" i="1" dirty="0" smtClean="0">
                <a:solidFill>
                  <a:schemeClr val="tx2"/>
                </a:solidFill>
              </a:rPr>
              <a:t> </a:t>
            </a:r>
            <a:r>
              <a:rPr lang="pt-PT" sz="2800" i="1" dirty="0" err="1" smtClean="0">
                <a:solidFill>
                  <a:schemeClr val="tx2"/>
                </a:solidFill>
              </a:rPr>
              <a:t>eléctrica</a:t>
            </a:r>
            <a:endParaRPr lang="pt-PT" sz="2800" baseline="-25000" dirty="0" smtClean="0">
              <a:solidFill>
                <a:schemeClr val="tx2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3059832" y="5733336"/>
            <a:ext cx="720080" cy="720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62000" rtlCol="0" anchor="ctr"/>
          <a:lstStyle/>
          <a:p>
            <a:pPr algn="ctr"/>
            <a:r>
              <a:rPr lang="en-US" sz="9600" dirty="0" smtClean="0"/>
              <a:t>+</a:t>
            </a:r>
            <a:endParaRPr lang="en-US" sz="9600" dirty="0"/>
          </a:p>
        </p:txBody>
      </p:sp>
      <p:sp>
        <p:nvSpPr>
          <p:cNvPr id="8" name="7 Elipse"/>
          <p:cNvSpPr/>
          <p:nvPr/>
        </p:nvSpPr>
        <p:spPr>
          <a:xfrm>
            <a:off x="5364088" y="3861128"/>
            <a:ext cx="720080" cy="720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62000" rtlCol="0" anchor="ctr"/>
          <a:lstStyle/>
          <a:p>
            <a:pPr algn="ctr"/>
            <a:r>
              <a:rPr lang="en-US" sz="9600" dirty="0" smtClean="0"/>
              <a:t>+</a:t>
            </a:r>
            <a:endParaRPr lang="en-US" sz="9600" dirty="0"/>
          </a:p>
        </p:txBody>
      </p:sp>
      <p:cxnSp>
        <p:nvCxnSpPr>
          <p:cNvPr id="10" name="9 Conector recto de flecha"/>
          <p:cNvCxnSpPr>
            <a:stCxn id="6" idx="7"/>
            <a:endCxn id="8" idx="3"/>
          </p:cNvCxnSpPr>
          <p:nvPr/>
        </p:nvCxnSpPr>
        <p:spPr>
          <a:xfrm flipV="1">
            <a:off x="3674459" y="4475686"/>
            <a:ext cx="1795082" cy="1363092"/>
          </a:xfrm>
          <a:prstGeom prst="straightConnector1">
            <a:avLst/>
          </a:prstGeom>
          <a:ln w="38100"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578361" y="1844824"/>
            <a:ext cx="4211409" cy="18056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i="1" dirty="0" smtClean="0">
                <a:solidFill>
                  <a:schemeClr val="tx2"/>
                </a:solidFill>
              </a:rPr>
              <a:t>k</a:t>
            </a:r>
            <a:r>
              <a:rPr lang="es-AR" sz="2800" dirty="0" smtClean="0">
                <a:solidFill>
                  <a:schemeClr val="tx2"/>
                </a:solidFill>
              </a:rPr>
              <a:t>= 9×10</a:t>
            </a:r>
            <a:r>
              <a:rPr lang="es-AR" sz="2800" baseline="30000" dirty="0" smtClean="0">
                <a:solidFill>
                  <a:schemeClr val="tx2"/>
                </a:solidFill>
              </a:rPr>
              <a:t>9</a:t>
            </a:r>
            <a:r>
              <a:rPr lang="es-AR" sz="2800" dirty="0" smtClean="0">
                <a:solidFill>
                  <a:schemeClr val="tx2"/>
                </a:solidFill>
              </a:rPr>
              <a:t> Nm</a:t>
            </a:r>
            <a:r>
              <a:rPr lang="es-AR" sz="2800" baseline="30000" dirty="0" smtClean="0">
                <a:solidFill>
                  <a:schemeClr val="tx2"/>
                </a:solidFill>
              </a:rPr>
              <a:t>2</a:t>
            </a:r>
            <a:r>
              <a:rPr lang="es-AR" sz="2800" dirty="0" smtClean="0">
                <a:solidFill>
                  <a:schemeClr val="tx2"/>
                </a:solidFill>
              </a:rPr>
              <a:t>/C</a:t>
            </a:r>
            <a:r>
              <a:rPr lang="es-AR" sz="2800" baseline="30000" dirty="0" smtClean="0">
                <a:solidFill>
                  <a:schemeClr val="tx2"/>
                </a:solidFill>
              </a:rPr>
              <a:t>2</a:t>
            </a:r>
            <a:r>
              <a:rPr lang="es-AR" sz="2800" dirty="0" smtClean="0">
                <a:solidFill>
                  <a:schemeClr val="tx2"/>
                </a:solidFill>
              </a:rPr>
              <a:t> = 1/ 4 </a:t>
            </a:r>
            <a:r>
              <a:rPr lang="el-GR" sz="2800" dirty="0" smtClean="0">
                <a:solidFill>
                  <a:schemeClr val="tx2"/>
                </a:solidFill>
              </a:rPr>
              <a:t>π</a:t>
            </a:r>
            <a:r>
              <a:rPr lang="pt-PT" sz="2800" dirty="0" smtClean="0">
                <a:solidFill>
                  <a:schemeClr val="tx2"/>
                </a:solidFill>
              </a:rPr>
              <a:t> </a:t>
            </a:r>
            <a:r>
              <a:rPr lang="el-GR" sz="2800" dirty="0" smtClean="0">
                <a:solidFill>
                  <a:schemeClr val="tx2"/>
                </a:solidFill>
              </a:rPr>
              <a:t>ε</a:t>
            </a:r>
            <a:r>
              <a:rPr lang="pt-PT" sz="2800" baseline="-25000" dirty="0" smtClean="0">
                <a:solidFill>
                  <a:schemeClr val="tx2"/>
                </a:solidFill>
              </a:rPr>
              <a:t>0</a:t>
            </a:r>
          </a:p>
          <a:p>
            <a:r>
              <a:rPr lang="el-GR" sz="2800" dirty="0" smtClean="0">
                <a:solidFill>
                  <a:schemeClr val="tx2"/>
                </a:solidFill>
              </a:rPr>
              <a:t>ε</a:t>
            </a:r>
            <a:r>
              <a:rPr lang="pt-PT" sz="2800" baseline="-25000" dirty="0" smtClean="0">
                <a:solidFill>
                  <a:schemeClr val="tx2"/>
                </a:solidFill>
              </a:rPr>
              <a:t>0</a:t>
            </a:r>
            <a:r>
              <a:rPr lang="pt-PT" sz="2800" dirty="0" smtClean="0">
                <a:solidFill>
                  <a:schemeClr val="tx2"/>
                </a:solidFill>
              </a:rPr>
              <a:t>=</a:t>
            </a:r>
            <a:r>
              <a:rPr lang="pt-PT" sz="2800" baseline="-25000" dirty="0" smtClean="0">
                <a:solidFill>
                  <a:schemeClr val="tx2"/>
                </a:solidFill>
              </a:rPr>
              <a:t> </a:t>
            </a:r>
            <a:r>
              <a:rPr lang="pt-PT" sz="2800" dirty="0" smtClean="0">
                <a:solidFill>
                  <a:schemeClr val="tx2"/>
                </a:solidFill>
              </a:rPr>
              <a:t>8.85</a:t>
            </a:r>
            <a:r>
              <a:rPr lang="es-AR" sz="2800" dirty="0" smtClean="0">
                <a:solidFill>
                  <a:schemeClr val="tx2"/>
                </a:solidFill>
              </a:rPr>
              <a:t>×10</a:t>
            </a:r>
            <a:r>
              <a:rPr lang="es-AR" sz="2800" baseline="30000" dirty="0" smtClean="0">
                <a:solidFill>
                  <a:schemeClr val="tx2"/>
                </a:solidFill>
              </a:rPr>
              <a:t>-12</a:t>
            </a:r>
            <a:r>
              <a:rPr lang="es-AR" sz="2800" dirty="0" smtClean="0">
                <a:solidFill>
                  <a:schemeClr val="tx2"/>
                </a:solidFill>
              </a:rPr>
              <a:t> C</a:t>
            </a:r>
            <a:r>
              <a:rPr lang="es-AR" sz="2800" baseline="30000" dirty="0" smtClean="0">
                <a:solidFill>
                  <a:schemeClr val="tx2"/>
                </a:solidFill>
              </a:rPr>
              <a:t>2</a:t>
            </a:r>
            <a:r>
              <a:rPr lang="es-AR" sz="2800" dirty="0" smtClean="0">
                <a:solidFill>
                  <a:schemeClr val="tx2"/>
                </a:solidFill>
              </a:rPr>
              <a:t>/Nm</a:t>
            </a:r>
            <a:r>
              <a:rPr lang="es-AR" sz="2800" baseline="30000" dirty="0" smtClean="0">
                <a:solidFill>
                  <a:schemeClr val="tx2"/>
                </a:solidFill>
              </a:rPr>
              <a:t>2</a:t>
            </a:r>
          </a:p>
          <a:p>
            <a:endParaRPr lang="es-AR" sz="2800" baseline="30000" dirty="0" smtClean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ε</a:t>
            </a:r>
            <a:r>
              <a:rPr lang="pt-PT" baseline="-25000" dirty="0" smtClean="0">
                <a:solidFill>
                  <a:schemeClr val="tx2"/>
                </a:solidFill>
              </a:rPr>
              <a:t>0</a:t>
            </a:r>
            <a:r>
              <a:rPr lang="pt-PT" dirty="0" smtClean="0">
                <a:solidFill>
                  <a:schemeClr val="tx2"/>
                </a:solidFill>
              </a:rPr>
              <a:t>= </a:t>
            </a:r>
            <a:r>
              <a:rPr lang="es-AR" dirty="0" smtClean="0">
                <a:solidFill>
                  <a:schemeClr val="tx2"/>
                </a:solidFill>
              </a:rPr>
              <a:t>Constante de </a:t>
            </a:r>
            <a:r>
              <a:rPr lang="es-AR" dirty="0" err="1" smtClean="0">
                <a:solidFill>
                  <a:schemeClr val="tx2"/>
                </a:solidFill>
              </a:rPr>
              <a:t>permitividad</a:t>
            </a:r>
            <a:r>
              <a:rPr lang="es-AR" dirty="0" smtClean="0">
                <a:solidFill>
                  <a:schemeClr val="tx2"/>
                </a:solidFill>
              </a:rPr>
              <a:t> en el vacio</a:t>
            </a:r>
            <a:endParaRPr lang="pt-PT" dirty="0" smtClean="0">
              <a:solidFill>
                <a:schemeClr val="tx2"/>
              </a:solidFill>
            </a:endParaRPr>
          </a:p>
          <a:p>
            <a:endParaRPr lang="es-AR" sz="2800" baseline="30000" dirty="0" smtClean="0"/>
          </a:p>
        </p:txBody>
      </p:sp>
      <p:sp>
        <p:nvSpPr>
          <p:cNvPr id="16" name="CaixaDeTexto 15"/>
          <p:cNvSpPr txBox="1"/>
          <p:nvPr/>
        </p:nvSpPr>
        <p:spPr>
          <a:xfrm>
            <a:off x="6084168" y="3933056"/>
            <a:ext cx="49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i="1" dirty="0" smtClean="0">
                <a:solidFill>
                  <a:schemeClr val="tx2"/>
                </a:solidFill>
              </a:rPr>
              <a:t>q</a:t>
            </a:r>
            <a:r>
              <a:rPr lang="pt-PT" sz="2800" i="1" baseline="-25000" dirty="0" smtClean="0">
                <a:solidFill>
                  <a:schemeClr val="tx2"/>
                </a:solidFill>
              </a:rPr>
              <a:t>0</a:t>
            </a:r>
            <a:endParaRPr lang="es-AR" sz="2800" baseline="-25000" dirty="0" smtClean="0"/>
          </a:p>
        </p:txBody>
      </p:sp>
      <p:sp>
        <p:nvSpPr>
          <p:cNvPr id="17" name="CaixaDeTexto 16"/>
          <p:cNvSpPr txBox="1"/>
          <p:nvPr/>
        </p:nvSpPr>
        <p:spPr>
          <a:xfrm>
            <a:off x="3577104" y="6146140"/>
            <a:ext cx="49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i="1" dirty="0" smtClean="0">
                <a:solidFill>
                  <a:schemeClr val="tx2"/>
                </a:solidFill>
              </a:rPr>
              <a:t>q</a:t>
            </a:r>
            <a:r>
              <a:rPr lang="pt-PT" sz="2800" i="1" baseline="-25000" dirty="0" smtClean="0">
                <a:solidFill>
                  <a:schemeClr val="tx2"/>
                </a:solidFill>
              </a:rPr>
              <a:t>1</a:t>
            </a:r>
            <a:endParaRPr lang="es-AR" sz="2800" baseline="-25000" dirty="0" smtClean="0"/>
          </a:p>
        </p:txBody>
      </p:sp>
      <p:sp>
        <p:nvSpPr>
          <p:cNvPr id="18" name="CaixaDeTexto 17"/>
          <p:cNvSpPr txBox="1"/>
          <p:nvPr/>
        </p:nvSpPr>
        <p:spPr>
          <a:xfrm>
            <a:off x="1259632" y="2060848"/>
            <a:ext cx="3024336" cy="1077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chemeClr val="accent5">
                    <a:lumMod val="50000"/>
                  </a:schemeClr>
                </a:solidFill>
              </a:rPr>
              <a:t>lF</a:t>
            </a:r>
            <a:r>
              <a:rPr lang="es-AR" sz="3200" baseline="-25000" dirty="0" smtClean="0">
                <a:solidFill>
                  <a:schemeClr val="accent5">
                    <a:lumMod val="50000"/>
                  </a:schemeClr>
                </a:solidFill>
              </a:rPr>
              <a:t>10</a:t>
            </a:r>
            <a:r>
              <a:rPr lang="es-AR" sz="3200" dirty="0" smtClean="0">
                <a:solidFill>
                  <a:schemeClr val="accent5">
                    <a:lumMod val="50000"/>
                  </a:schemeClr>
                </a:solidFill>
              </a:rPr>
              <a:t>l = k lq</a:t>
            </a:r>
            <a:r>
              <a:rPr lang="es-AR" sz="3200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s-AR" sz="3200" dirty="0" smtClean="0">
                <a:solidFill>
                  <a:schemeClr val="accent5">
                    <a:lumMod val="50000"/>
                  </a:schemeClr>
                </a:solidFill>
              </a:rPr>
              <a:t>l lq</a:t>
            </a:r>
            <a:r>
              <a:rPr lang="es-AR" sz="3200" baseline="-25000" dirty="0" smtClean="0">
                <a:solidFill>
                  <a:schemeClr val="accent5">
                    <a:lumMod val="50000"/>
                  </a:schemeClr>
                </a:solidFill>
              </a:rPr>
              <a:t>0</a:t>
            </a:r>
            <a:r>
              <a:rPr lang="es-AR" sz="3200" dirty="0" smtClean="0">
                <a:solidFill>
                  <a:schemeClr val="accent5">
                    <a:lumMod val="50000"/>
                  </a:schemeClr>
                </a:solidFill>
              </a:rPr>
              <a:t>l</a:t>
            </a:r>
          </a:p>
          <a:p>
            <a:r>
              <a:rPr lang="es-AR" sz="3200" dirty="0" smtClean="0">
                <a:solidFill>
                  <a:schemeClr val="accent5">
                    <a:lumMod val="50000"/>
                  </a:schemeClr>
                </a:solidFill>
              </a:rPr>
              <a:t>		r</a:t>
            </a:r>
            <a:r>
              <a:rPr lang="es-AR" sz="3200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</p:txBody>
      </p:sp>
      <p:cxnSp>
        <p:nvCxnSpPr>
          <p:cNvPr id="20" name="Conexão recta 19"/>
          <p:cNvCxnSpPr/>
          <p:nvPr/>
        </p:nvCxnSpPr>
        <p:spPr>
          <a:xfrm>
            <a:off x="2771800" y="2636912"/>
            <a:ext cx="1008112" cy="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0 CuadroTexto"/>
          <p:cNvSpPr txBox="1"/>
          <p:nvPr/>
        </p:nvSpPr>
        <p:spPr>
          <a:xfrm>
            <a:off x="4306355" y="4725144"/>
            <a:ext cx="913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xão recta 36"/>
          <p:cNvCxnSpPr/>
          <p:nvPr/>
        </p:nvCxnSpPr>
        <p:spPr>
          <a:xfrm flipV="1">
            <a:off x="3419872" y="3284984"/>
            <a:ext cx="2304256" cy="1872208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9 Conector recto de flecha"/>
          <p:cNvCxnSpPr/>
          <p:nvPr/>
        </p:nvCxnSpPr>
        <p:spPr>
          <a:xfrm flipV="1">
            <a:off x="3373264" y="4665836"/>
            <a:ext cx="648072" cy="504056"/>
          </a:xfrm>
          <a:prstGeom prst="straightConnector1">
            <a:avLst/>
          </a:prstGeom>
          <a:ln w="38100"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xão recta 28"/>
          <p:cNvCxnSpPr/>
          <p:nvPr/>
        </p:nvCxnSpPr>
        <p:spPr>
          <a:xfrm>
            <a:off x="5728320" y="3301876"/>
            <a:ext cx="859904" cy="1063228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xão recta 29"/>
          <p:cNvCxnSpPr/>
          <p:nvPr/>
        </p:nvCxnSpPr>
        <p:spPr>
          <a:xfrm>
            <a:off x="3415680" y="5131792"/>
            <a:ext cx="940296" cy="1105520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ângulo 3"/>
          <p:cNvSpPr/>
          <p:nvPr/>
        </p:nvSpPr>
        <p:spPr>
          <a:xfrm>
            <a:off x="395536" y="260648"/>
            <a:ext cx="605229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i="1" dirty="0" smtClean="0">
                <a:solidFill>
                  <a:srgbClr val="FF0000"/>
                </a:solidFill>
              </a:rPr>
              <a:t>Ley de Coulomb:</a:t>
            </a:r>
            <a:endParaRPr lang="es-ES" sz="2800" i="1" dirty="0" smtClean="0">
              <a:solidFill>
                <a:schemeClr val="tx2"/>
              </a:solidFill>
            </a:endParaRPr>
          </a:p>
          <a:p>
            <a:r>
              <a:rPr lang="es-ES" sz="2800" i="1" dirty="0" smtClean="0">
                <a:solidFill>
                  <a:schemeClr val="tx2"/>
                </a:solidFill>
              </a:rPr>
              <a:t>Dirección y sentido de la Fuerza eléctrica</a:t>
            </a:r>
            <a:endParaRPr lang="es-AR" sz="2800" i="1" dirty="0">
              <a:solidFill>
                <a:schemeClr val="tx2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3059832" y="4797152"/>
            <a:ext cx="720080" cy="720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62000" rtlCol="0" anchor="ctr"/>
          <a:lstStyle/>
          <a:p>
            <a:pPr algn="ctr"/>
            <a:r>
              <a:rPr lang="en-US" sz="9600" dirty="0" smtClean="0"/>
              <a:t>+</a:t>
            </a:r>
            <a:endParaRPr lang="en-US" sz="9600" dirty="0"/>
          </a:p>
        </p:txBody>
      </p:sp>
      <p:sp>
        <p:nvSpPr>
          <p:cNvPr id="7" name="7 Elipse"/>
          <p:cNvSpPr/>
          <p:nvPr/>
        </p:nvSpPr>
        <p:spPr>
          <a:xfrm>
            <a:off x="5364088" y="2924944"/>
            <a:ext cx="720080" cy="7200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62000" rtlCol="0" anchor="ctr"/>
          <a:lstStyle/>
          <a:p>
            <a:pPr algn="ctr"/>
            <a:r>
              <a:rPr lang="en-US" sz="9600" dirty="0" smtClean="0"/>
              <a:t>+</a:t>
            </a:r>
            <a:endParaRPr lang="en-US" sz="9600" dirty="0"/>
          </a:p>
        </p:txBody>
      </p:sp>
      <p:cxnSp>
        <p:nvCxnSpPr>
          <p:cNvPr id="8" name="9 Conector recto de flecha"/>
          <p:cNvCxnSpPr/>
          <p:nvPr/>
        </p:nvCxnSpPr>
        <p:spPr>
          <a:xfrm flipV="1">
            <a:off x="4067944" y="4077072"/>
            <a:ext cx="2304256" cy="1872208"/>
          </a:xfrm>
          <a:prstGeom prst="straightConnector1">
            <a:avLst/>
          </a:prstGeom>
          <a:ln w="38100"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0 CuadroTexto"/>
          <p:cNvSpPr txBox="1"/>
          <p:nvPr/>
        </p:nvSpPr>
        <p:spPr>
          <a:xfrm>
            <a:off x="5004048" y="4581128"/>
            <a:ext cx="913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r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084168" y="2996872"/>
            <a:ext cx="49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i="1" dirty="0" smtClean="0">
                <a:solidFill>
                  <a:schemeClr val="tx2"/>
                </a:solidFill>
              </a:rPr>
              <a:t>q</a:t>
            </a:r>
            <a:r>
              <a:rPr lang="pt-PT" sz="2800" i="1" baseline="-25000" dirty="0" smtClean="0">
                <a:solidFill>
                  <a:schemeClr val="tx2"/>
                </a:solidFill>
              </a:rPr>
              <a:t>0</a:t>
            </a:r>
            <a:endParaRPr lang="es-AR" sz="2800" baseline="-25000" dirty="0" smtClean="0"/>
          </a:p>
        </p:txBody>
      </p:sp>
      <p:sp>
        <p:nvSpPr>
          <p:cNvPr id="13" name="CaixaDeTexto 12"/>
          <p:cNvSpPr txBox="1"/>
          <p:nvPr/>
        </p:nvSpPr>
        <p:spPr>
          <a:xfrm>
            <a:off x="2843808" y="5589240"/>
            <a:ext cx="49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i="1" dirty="0" smtClean="0">
                <a:solidFill>
                  <a:schemeClr val="tx2"/>
                </a:solidFill>
              </a:rPr>
              <a:t>q</a:t>
            </a:r>
            <a:r>
              <a:rPr lang="pt-PT" sz="2800" i="1" baseline="-25000" dirty="0" smtClean="0">
                <a:solidFill>
                  <a:schemeClr val="tx2"/>
                </a:solidFill>
              </a:rPr>
              <a:t>1</a:t>
            </a:r>
            <a:endParaRPr lang="es-AR" sz="2800" baseline="-25000" dirty="0" smtClean="0"/>
          </a:p>
        </p:txBody>
      </p:sp>
      <p:sp>
        <p:nvSpPr>
          <p:cNvPr id="14" name="CaixaDeTexto 13"/>
          <p:cNvSpPr txBox="1"/>
          <p:nvPr/>
        </p:nvSpPr>
        <p:spPr>
          <a:xfrm>
            <a:off x="1259632" y="2060848"/>
            <a:ext cx="3024336" cy="1077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chemeClr val="accent5">
                    <a:lumMod val="50000"/>
                  </a:schemeClr>
                </a:solidFill>
              </a:rPr>
              <a:t>F</a:t>
            </a:r>
            <a:r>
              <a:rPr lang="es-AR" sz="3200" baseline="-25000" dirty="0" smtClean="0">
                <a:solidFill>
                  <a:schemeClr val="accent5">
                    <a:lumMod val="50000"/>
                  </a:schemeClr>
                </a:solidFill>
              </a:rPr>
              <a:t>10</a:t>
            </a:r>
            <a:r>
              <a:rPr lang="es-AR" sz="3200" dirty="0" smtClean="0">
                <a:solidFill>
                  <a:schemeClr val="accent5">
                    <a:lumMod val="50000"/>
                  </a:schemeClr>
                </a:solidFill>
              </a:rPr>
              <a:t> = k q</a:t>
            </a:r>
            <a:r>
              <a:rPr lang="es-AR" sz="3200" baseline="-25000" dirty="0" smtClean="0">
                <a:solidFill>
                  <a:schemeClr val="accent5">
                    <a:lumMod val="50000"/>
                  </a:schemeClr>
                </a:solidFill>
              </a:rPr>
              <a:t>1 </a:t>
            </a:r>
            <a:r>
              <a:rPr lang="es-AR" sz="3200" dirty="0" smtClean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es-AR" sz="3200" baseline="-25000" dirty="0" smtClean="0">
                <a:solidFill>
                  <a:schemeClr val="accent5">
                    <a:lumMod val="50000"/>
                  </a:schemeClr>
                </a:solidFill>
              </a:rPr>
              <a:t>0   </a:t>
            </a:r>
            <a:r>
              <a:rPr lang="es-AR" sz="3200" dirty="0" smtClean="0">
                <a:solidFill>
                  <a:schemeClr val="accent5">
                    <a:lumMod val="50000"/>
                  </a:schemeClr>
                </a:solidFill>
              </a:rPr>
              <a:t> ^</a:t>
            </a:r>
          </a:p>
          <a:p>
            <a:r>
              <a:rPr lang="es-AR" sz="3200" dirty="0" smtClean="0">
                <a:solidFill>
                  <a:schemeClr val="accent5">
                    <a:lumMod val="50000"/>
                  </a:schemeClr>
                </a:solidFill>
              </a:rPr>
              <a:t>	     r</a:t>
            </a:r>
            <a:r>
              <a:rPr lang="es-AR" sz="3200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</p:txBody>
      </p:sp>
      <p:cxnSp>
        <p:nvCxnSpPr>
          <p:cNvPr id="15" name="Conexão recta 14"/>
          <p:cNvCxnSpPr/>
          <p:nvPr/>
        </p:nvCxnSpPr>
        <p:spPr>
          <a:xfrm>
            <a:off x="2471576" y="2636912"/>
            <a:ext cx="792088" cy="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ângulo 16"/>
          <p:cNvSpPr/>
          <p:nvPr/>
        </p:nvSpPr>
        <p:spPr>
          <a:xfrm>
            <a:off x="3419872" y="2204864"/>
            <a:ext cx="606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200" dirty="0" smtClean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lang="es-AR" sz="3200" baseline="-25000" dirty="0" smtClean="0">
                <a:solidFill>
                  <a:schemeClr val="accent5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403648" y="198884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solidFill>
                  <a:schemeClr val="accent5">
                    <a:lumMod val="50000"/>
                  </a:schemeClr>
                </a:solidFill>
              </a:rPr>
              <a:t>→</a:t>
            </a:r>
            <a:endParaRPr lang="es-AR" sz="2000" baseline="-250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9" name="9 Conector recto de flecha"/>
          <p:cNvCxnSpPr/>
          <p:nvPr/>
        </p:nvCxnSpPr>
        <p:spPr>
          <a:xfrm flipH="1">
            <a:off x="6012160" y="2060848"/>
            <a:ext cx="1296144" cy="1008112"/>
          </a:xfrm>
          <a:prstGeom prst="straightConnector1">
            <a:avLst/>
          </a:prstGeom>
          <a:ln w="38100">
            <a:prstDash val="solid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22"/>
          <p:cNvSpPr txBox="1"/>
          <p:nvPr/>
        </p:nvSpPr>
        <p:spPr>
          <a:xfrm>
            <a:off x="5940152" y="213285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>
                <a:solidFill>
                  <a:schemeClr val="accent5">
                    <a:lumMod val="50000"/>
                  </a:schemeClr>
                </a:solidFill>
              </a:rPr>
              <a:t>F</a:t>
            </a:r>
            <a:r>
              <a:rPr lang="es-AR" sz="2800" baseline="-25000" dirty="0" smtClean="0">
                <a:solidFill>
                  <a:schemeClr val="accent5">
                    <a:lumMod val="50000"/>
                  </a:schemeClr>
                </a:solidFill>
              </a:rPr>
              <a:t>10</a:t>
            </a:r>
            <a:endParaRPr lang="es-AR" sz="2800" baseline="-25000" dirty="0" smtClean="0"/>
          </a:p>
        </p:txBody>
      </p:sp>
      <p:sp>
        <p:nvSpPr>
          <p:cNvPr id="24" name="CaixaDeTexto 23"/>
          <p:cNvSpPr txBox="1"/>
          <p:nvPr/>
        </p:nvSpPr>
        <p:spPr>
          <a:xfrm>
            <a:off x="6156176" y="20608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solidFill>
                  <a:schemeClr val="accent5">
                    <a:lumMod val="50000"/>
                  </a:schemeClr>
                </a:solidFill>
              </a:rPr>
              <a:t>→</a:t>
            </a:r>
            <a:endParaRPr lang="es-AR" sz="2000" baseline="-25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491880" y="418071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lang="es-AR" sz="2800" baseline="-25000" dirty="0" smtClean="0">
                <a:solidFill>
                  <a:schemeClr val="accent5">
                    <a:lumMod val="50000"/>
                  </a:schemeClr>
                </a:solidFill>
              </a:rPr>
              <a:t>10</a:t>
            </a:r>
            <a:endParaRPr lang="es-AR" sz="2800" baseline="-25000" dirty="0" smtClean="0"/>
          </a:p>
        </p:txBody>
      </p:sp>
      <p:sp>
        <p:nvSpPr>
          <p:cNvPr id="27" name="Rectângulo 26"/>
          <p:cNvSpPr/>
          <p:nvPr/>
        </p:nvSpPr>
        <p:spPr>
          <a:xfrm>
            <a:off x="3504580" y="414908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 smtClean="0">
                <a:solidFill>
                  <a:schemeClr val="accent5">
                    <a:lumMod val="50000"/>
                  </a:schemeClr>
                </a:solidFill>
              </a:rPr>
              <a:t>^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844824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Problema</a:t>
            </a:r>
          </a:p>
          <a:p>
            <a:pPr algn="just"/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Dos 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cargas puntuales iguales y positivas, </a:t>
            </a:r>
            <a:r>
              <a:rPr lang="es-ES" sz="2800" dirty="0">
                <a:solidFill>
                  <a:srgbClr val="FF0000"/>
                </a:solidFill>
                <a:latin typeface="+mj-lt"/>
              </a:rPr>
              <a:t>q</a:t>
            </a:r>
            <a:r>
              <a:rPr lang="es-ES" sz="2800" baseline="-25000" dirty="0">
                <a:solidFill>
                  <a:srgbClr val="FF0000"/>
                </a:solidFill>
                <a:latin typeface="+mj-lt"/>
              </a:rPr>
              <a:t>1</a:t>
            </a:r>
            <a:r>
              <a:rPr lang="es-ES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s-ES" sz="2800" dirty="0" smtClean="0">
                <a:solidFill>
                  <a:srgbClr val="FF0000"/>
                </a:solidFill>
                <a:latin typeface="+mj-lt"/>
              </a:rPr>
              <a:t>= </a:t>
            </a:r>
            <a:r>
              <a:rPr lang="es-ES" sz="2800" dirty="0">
                <a:solidFill>
                  <a:srgbClr val="FF0000"/>
                </a:solidFill>
                <a:latin typeface="+mj-lt"/>
              </a:rPr>
              <a:t>q</a:t>
            </a:r>
            <a:r>
              <a:rPr lang="es-ES" sz="2800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es-ES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s-ES" sz="2800" dirty="0" smtClean="0">
                <a:solidFill>
                  <a:srgbClr val="FF0000"/>
                </a:solidFill>
                <a:latin typeface="+mj-lt"/>
              </a:rPr>
              <a:t>= </a:t>
            </a:r>
            <a:r>
              <a:rPr lang="es-ES" sz="2800" dirty="0">
                <a:solidFill>
                  <a:srgbClr val="FF0000"/>
                </a:solidFill>
                <a:latin typeface="+mj-lt"/>
              </a:rPr>
              <a:t>2.0 </a:t>
            </a:r>
            <a:r>
              <a:rPr lang="es-ES" sz="2800" dirty="0" smtClean="0">
                <a:solidFill>
                  <a:srgbClr val="FF0000"/>
                </a:solidFill>
                <a:latin typeface="+mj-lt"/>
              </a:rPr>
              <a:t>µC 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se </a:t>
            </a:r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localizan en </a:t>
            </a:r>
            <a:r>
              <a:rPr lang="es-ES" sz="2800" dirty="0">
                <a:solidFill>
                  <a:srgbClr val="FF0000"/>
                </a:solidFill>
                <a:latin typeface="+mj-lt"/>
              </a:rPr>
              <a:t>x </a:t>
            </a:r>
            <a:r>
              <a:rPr lang="es-ES" sz="2800" dirty="0" smtClean="0">
                <a:solidFill>
                  <a:srgbClr val="FF0000"/>
                </a:solidFill>
                <a:latin typeface="+mj-lt"/>
              </a:rPr>
              <a:t>= </a:t>
            </a:r>
            <a:r>
              <a:rPr lang="es-ES" sz="2800" dirty="0">
                <a:solidFill>
                  <a:srgbClr val="FF0000"/>
                </a:solidFill>
                <a:latin typeface="+mj-lt"/>
              </a:rPr>
              <a:t>0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</a:t>
            </a:r>
            <a:r>
              <a:rPr lang="es-ES" sz="2800" dirty="0">
                <a:solidFill>
                  <a:srgbClr val="FF0000"/>
                </a:solidFill>
                <a:latin typeface="+mj-lt"/>
              </a:rPr>
              <a:t> y </a:t>
            </a:r>
            <a:r>
              <a:rPr lang="es-ES" sz="2800" dirty="0" smtClean="0">
                <a:solidFill>
                  <a:srgbClr val="FF0000"/>
                </a:solidFill>
                <a:latin typeface="+mj-lt"/>
              </a:rPr>
              <a:t>= </a:t>
            </a:r>
            <a:r>
              <a:rPr lang="es-ES" sz="2800" dirty="0">
                <a:solidFill>
                  <a:srgbClr val="FF0000"/>
                </a:solidFill>
                <a:latin typeface="+mj-lt"/>
              </a:rPr>
              <a:t>0.30 m 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y</a:t>
            </a:r>
            <a:r>
              <a:rPr lang="es-ES" sz="2800" dirty="0">
                <a:solidFill>
                  <a:srgbClr val="FF0000"/>
                </a:solidFill>
                <a:latin typeface="+mj-lt"/>
              </a:rPr>
              <a:t> x </a:t>
            </a:r>
            <a:r>
              <a:rPr lang="es-ES" sz="2800" dirty="0" smtClean="0">
                <a:solidFill>
                  <a:srgbClr val="FF0000"/>
                </a:solidFill>
                <a:latin typeface="+mj-lt"/>
              </a:rPr>
              <a:t>= 0 m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</a:t>
            </a:r>
            <a:r>
              <a:rPr lang="es-ES" sz="28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s-ES" sz="2800" dirty="0">
                <a:solidFill>
                  <a:srgbClr val="FF0000"/>
                </a:solidFill>
                <a:latin typeface="+mj-lt"/>
              </a:rPr>
              <a:t>y </a:t>
            </a:r>
            <a:r>
              <a:rPr lang="es-ES" sz="2800" dirty="0" smtClean="0">
                <a:solidFill>
                  <a:srgbClr val="FF0000"/>
                </a:solidFill>
                <a:latin typeface="+mj-lt"/>
              </a:rPr>
              <a:t>= -0.30 </a:t>
            </a:r>
            <a:r>
              <a:rPr lang="es-ES" sz="2800" dirty="0">
                <a:solidFill>
                  <a:srgbClr val="FF0000"/>
                </a:solidFill>
                <a:latin typeface="+mj-lt"/>
              </a:rPr>
              <a:t>m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 respectivamente</a:t>
            </a:r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</a:p>
          <a:p>
            <a:pPr algn="just"/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¿Cuáles 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son la magnitud y la dirección de la </a:t>
            </a:r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fuerza eléctrica 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total (</a:t>
            </a:r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neta) que 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ejercen estas cargas sobre una tercera carga, también </a:t>
            </a:r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puntual, </a:t>
            </a:r>
            <a:r>
              <a:rPr lang="es-ES" sz="2800" dirty="0" smtClean="0">
                <a:solidFill>
                  <a:srgbClr val="FF0000"/>
                </a:solidFill>
              </a:rPr>
              <a:t>q</a:t>
            </a:r>
            <a:r>
              <a:rPr lang="es-ES" sz="2800" baseline="-25000" dirty="0" smtClean="0">
                <a:solidFill>
                  <a:srgbClr val="FF0000"/>
                </a:solidFill>
              </a:rPr>
              <a:t>0</a:t>
            </a:r>
            <a:r>
              <a:rPr lang="es-ES" sz="2800" dirty="0" smtClean="0">
                <a:solidFill>
                  <a:srgbClr val="FF0000"/>
                </a:solidFill>
                <a:latin typeface="+mj-lt"/>
              </a:rPr>
              <a:t> = </a:t>
            </a:r>
            <a:r>
              <a:rPr lang="es-ES" sz="2800" dirty="0">
                <a:solidFill>
                  <a:srgbClr val="FF0000"/>
                </a:solidFill>
                <a:latin typeface="+mj-lt"/>
              </a:rPr>
              <a:t>4.0 </a:t>
            </a:r>
            <a:r>
              <a:rPr lang="es-ES" sz="2800" dirty="0" smtClean="0">
                <a:solidFill>
                  <a:srgbClr val="FF0000"/>
                </a:solidFill>
                <a:latin typeface="+mj-lt"/>
              </a:rPr>
              <a:t>µC 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en</a:t>
            </a:r>
            <a:r>
              <a:rPr lang="es-ES" sz="2800" dirty="0">
                <a:solidFill>
                  <a:srgbClr val="FF0000"/>
                </a:solidFill>
                <a:latin typeface="+mj-lt"/>
              </a:rPr>
              <a:t> x </a:t>
            </a:r>
            <a:r>
              <a:rPr lang="es-ES" sz="2800" dirty="0" smtClean="0">
                <a:solidFill>
                  <a:srgbClr val="FF0000"/>
                </a:solidFill>
                <a:latin typeface="+mj-lt"/>
              </a:rPr>
              <a:t>= 0.40 m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,</a:t>
            </a:r>
            <a:r>
              <a:rPr lang="es-ES" sz="2800" dirty="0">
                <a:solidFill>
                  <a:srgbClr val="FF0000"/>
                </a:solidFill>
                <a:latin typeface="+mj-lt"/>
              </a:rPr>
              <a:t> y </a:t>
            </a:r>
            <a:r>
              <a:rPr lang="es-ES" sz="2800" dirty="0" smtClean="0">
                <a:solidFill>
                  <a:srgbClr val="FF0000"/>
                </a:solidFill>
                <a:latin typeface="+mj-lt"/>
              </a:rPr>
              <a:t>= 0 m</a:t>
            </a:r>
            <a:r>
              <a:rPr lang="es-ES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?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251520" y="260648"/>
            <a:ext cx="690182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i="1" dirty="0" smtClean="0">
                <a:solidFill>
                  <a:srgbClr val="FF0000"/>
                </a:solidFill>
              </a:rPr>
              <a:t>Ley de Coulomb:</a:t>
            </a:r>
            <a:endParaRPr lang="es-ES" sz="2800" i="1" dirty="0" smtClean="0">
              <a:solidFill>
                <a:schemeClr val="tx2"/>
              </a:solidFill>
            </a:endParaRPr>
          </a:p>
          <a:p>
            <a:r>
              <a:rPr lang="es-ES" sz="2800" i="1" dirty="0" smtClean="0">
                <a:solidFill>
                  <a:schemeClr val="tx2"/>
                </a:solidFill>
              </a:rPr>
              <a:t>Fuerza ejercida por mas de una carga puntual </a:t>
            </a:r>
            <a:endParaRPr lang="es-AR" sz="28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595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467504" y="601524"/>
            <a:ext cx="84969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b="1" i="1" dirty="0" smtClean="0">
                <a:solidFill>
                  <a:srgbClr val="FF0000"/>
                </a:solidFill>
              </a:rPr>
              <a:t>Campo eléctrico (E) </a:t>
            </a:r>
            <a:endParaRPr lang="es-AR" sz="4000" dirty="0"/>
          </a:p>
        </p:txBody>
      </p:sp>
      <p:sp>
        <p:nvSpPr>
          <p:cNvPr id="5" name="4 Elipse"/>
          <p:cNvSpPr/>
          <p:nvPr/>
        </p:nvSpPr>
        <p:spPr>
          <a:xfrm>
            <a:off x="3707904" y="3657218"/>
            <a:ext cx="1368152" cy="136815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75000"/>
                  <a:alpha val="45000"/>
                </a:schemeClr>
              </a:gs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+</a:t>
            </a:r>
            <a:endParaRPr lang="en-US" sz="6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923928" y="5025370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 smtClean="0"/>
              <a:t>q</a:t>
            </a:r>
            <a:r>
              <a:rPr lang="es-AR" sz="4000" baseline="-25000" dirty="0" smtClean="0"/>
              <a:t>1</a:t>
            </a:r>
            <a:endParaRPr lang="es-AR" sz="4000" baseline="-25000" dirty="0"/>
          </a:p>
        </p:txBody>
      </p:sp>
      <p:grpSp>
        <p:nvGrpSpPr>
          <p:cNvPr id="14" name="Grupo 13"/>
          <p:cNvGrpSpPr/>
          <p:nvPr/>
        </p:nvGrpSpPr>
        <p:grpSpPr>
          <a:xfrm>
            <a:off x="6012160" y="2933655"/>
            <a:ext cx="1368152" cy="1211942"/>
            <a:chOff x="6012160" y="1700808"/>
            <a:chExt cx="1368152" cy="1211942"/>
          </a:xfrm>
        </p:grpSpPr>
        <p:sp>
          <p:nvSpPr>
            <p:cNvPr id="6" name="4 Elipse"/>
            <p:cNvSpPr/>
            <p:nvPr/>
          </p:nvSpPr>
          <p:spPr>
            <a:xfrm>
              <a:off x="6012160" y="1700808"/>
              <a:ext cx="792088" cy="792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 smtClean="0"/>
                <a:t>+</a:t>
              </a:r>
              <a:endParaRPr lang="en-US" sz="6600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6588224" y="2204864"/>
              <a:ext cx="7920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4000" dirty="0" smtClean="0"/>
                <a:t>q</a:t>
              </a:r>
              <a:r>
                <a:rPr lang="es-AR" sz="4000" baseline="-25000" dirty="0" smtClean="0"/>
                <a:t>0</a:t>
              </a:r>
              <a:endParaRPr lang="es-AR" sz="4000" baseline="-25000" dirty="0"/>
            </a:p>
          </p:txBody>
        </p:sp>
      </p:grpSp>
      <p:cxnSp>
        <p:nvCxnSpPr>
          <p:cNvPr id="8" name="Conexão recta unidireccional 7"/>
          <p:cNvCxnSpPr/>
          <p:nvPr/>
        </p:nvCxnSpPr>
        <p:spPr>
          <a:xfrm flipV="1">
            <a:off x="6662849" y="2067708"/>
            <a:ext cx="908087" cy="95464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6228184" y="2091415"/>
            <a:ext cx="792088" cy="689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dirty="0" smtClean="0">
                <a:solidFill>
                  <a:schemeClr val="accent5">
                    <a:lumMod val="50000"/>
                  </a:schemeClr>
                </a:solidFill>
              </a:rPr>
              <a:t>F</a:t>
            </a:r>
            <a:r>
              <a:rPr lang="es-AR" sz="4000" baseline="-25000" dirty="0" smtClean="0">
                <a:solidFill>
                  <a:schemeClr val="accent5">
                    <a:lumMod val="50000"/>
                  </a:schemeClr>
                </a:solidFill>
              </a:rPr>
              <a:t>10</a:t>
            </a:r>
            <a:endParaRPr lang="es-AR" sz="4000" baseline="-25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6444208" y="1930774"/>
            <a:ext cx="792088" cy="569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chemeClr val="accent5">
                    <a:lumMod val="50000"/>
                  </a:schemeClr>
                </a:solidFill>
              </a:rPr>
              <a:t>→</a:t>
            </a:r>
            <a:endParaRPr lang="es-AR" sz="3200" baseline="-25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4237488" y="524296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 smtClean="0">
                <a:solidFill>
                  <a:srgbClr val="FF0000"/>
                </a:solidFill>
              </a:rPr>
              <a:t>→</a:t>
            </a:r>
            <a:endParaRPr lang="es-AR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611560" y="1844824"/>
            <a:ext cx="3312368" cy="1077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AR" sz="3200" dirty="0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es-AR" sz="3200" baseline="-25000" dirty="0" smtClean="0">
                <a:solidFill>
                  <a:schemeClr val="accent5">
                    <a:lumMod val="50000"/>
                  </a:schemeClr>
                </a:solidFill>
              </a:rPr>
              <a:t>10</a:t>
            </a:r>
            <a:r>
              <a:rPr lang="es-AR" sz="3200" dirty="0" smtClean="0">
                <a:solidFill>
                  <a:schemeClr val="accent5">
                    <a:lumMod val="50000"/>
                  </a:schemeClr>
                </a:solidFill>
              </a:rPr>
              <a:t> = F</a:t>
            </a:r>
            <a:r>
              <a:rPr lang="es-AR" sz="3200" baseline="-25000" dirty="0" smtClean="0">
                <a:solidFill>
                  <a:schemeClr val="accent5">
                    <a:lumMod val="50000"/>
                  </a:schemeClr>
                </a:solidFill>
              </a:rPr>
              <a:t>10</a:t>
            </a:r>
            <a:r>
              <a:rPr lang="es-AR" sz="3200" dirty="0" smtClean="0">
                <a:solidFill>
                  <a:schemeClr val="accent5">
                    <a:lumMod val="50000"/>
                  </a:schemeClr>
                </a:solidFill>
              </a:rPr>
              <a:t> = k q</a:t>
            </a:r>
            <a:r>
              <a:rPr lang="es-AR" sz="3200" baseline="-25000" dirty="0" smtClean="0">
                <a:solidFill>
                  <a:schemeClr val="accent5">
                    <a:lumMod val="50000"/>
                  </a:schemeClr>
                </a:solidFill>
              </a:rPr>
              <a:t>1     </a:t>
            </a:r>
            <a:r>
              <a:rPr lang="es-AR" sz="3200" dirty="0" smtClean="0">
                <a:solidFill>
                  <a:schemeClr val="accent5">
                    <a:lumMod val="50000"/>
                  </a:schemeClr>
                </a:solidFill>
              </a:rPr>
              <a:t>^</a:t>
            </a:r>
          </a:p>
          <a:p>
            <a:r>
              <a:rPr lang="es-AR" sz="3200" dirty="0" smtClean="0">
                <a:solidFill>
                  <a:schemeClr val="accent5">
                    <a:lumMod val="50000"/>
                  </a:schemeClr>
                </a:solidFill>
              </a:rPr>
              <a:t>           q</a:t>
            </a:r>
            <a:r>
              <a:rPr lang="es-AR" sz="3200" baseline="-25000" dirty="0" smtClean="0">
                <a:solidFill>
                  <a:schemeClr val="accent5">
                    <a:lumMod val="50000"/>
                  </a:schemeClr>
                </a:solidFill>
              </a:rPr>
              <a:t>0 </a:t>
            </a:r>
            <a:r>
              <a:rPr lang="es-AR" sz="3200" dirty="0" smtClean="0">
                <a:solidFill>
                  <a:schemeClr val="accent5">
                    <a:lumMod val="50000"/>
                  </a:schemeClr>
                </a:solidFill>
              </a:rPr>
              <a:t>	 r</a:t>
            </a:r>
            <a:r>
              <a:rPr lang="es-AR" sz="3200" baseline="30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</p:txBody>
      </p:sp>
      <p:cxnSp>
        <p:nvCxnSpPr>
          <p:cNvPr id="17" name="Conexão recta 16"/>
          <p:cNvCxnSpPr/>
          <p:nvPr/>
        </p:nvCxnSpPr>
        <p:spPr>
          <a:xfrm>
            <a:off x="1658404" y="2420888"/>
            <a:ext cx="444240" cy="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ângulo 17"/>
          <p:cNvSpPr/>
          <p:nvPr/>
        </p:nvSpPr>
        <p:spPr>
          <a:xfrm>
            <a:off x="3173656" y="1980129"/>
            <a:ext cx="606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200" dirty="0" smtClean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lang="es-AR" sz="3200" baseline="-25000" dirty="0" smtClean="0">
                <a:solidFill>
                  <a:schemeClr val="accent5">
                    <a:lumMod val="50000"/>
                  </a:schemeClr>
                </a:solidFill>
              </a:rPr>
              <a:t>10</a:t>
            </a:r>
          </a:p>
        </p:txBody>
      </p:sp>
      <p:cxnSp>
        <p:nvCxnSpPr>
          <p:cNvPr id="19" name="Conexão recta 18"/>
          <p:cNvCxnSpPr/>
          <p:nvPr/>
        </p:nvCxnSpPr>
        <p:spPr>
          <a:xfrm>
            <a:off x="2369468" y="2420888"/>
            <a:ext cx="792088" cy="0"/>
          </a:xfrm>
          <a:prstGeom prst="line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827584" y="177281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solidFill>
                  <a:schemeClr val="accent5">
                    <a:lumMod val="50000"/>
                  </a:schemeClr>
                </a:solidFill>
              </a:rPr>
              <a:t>→</a:t>
            </a:r>
            <a:endParaRPr lang="es-AR" sz="2000" baseline="-25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691680" y="177281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>
                <a:solidFill>
                  <a:schemeClr val="accent5">
                    <a:lumMod val="50000"/>
                  </a:schemeClr>
                </a:solidFill>
              </a:rPr>
              <a:t>→</a:t>
            </a:r>
            <a:endParaRPr lang="es-AR" sz="2000" baseline="-25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Rectângulo 19"/>
          <p:cNvSpPr/>
          <p:nvPr/>
        </p:nvSpPr>
        <p:spPr>
          <a:xfrm>
            <a:off x="899592" y="2937138"/>
            <a:ext cx="2736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i="1" dirty="0" smtClean="0">
                <a:solidFill>
                  <a:schemeClr val="accent5">
                    <a:lumMod val="50000"/>
                  </a:schemeClr>
                </a:solidFill>
              </a:rPr>
              <a:t>Campo eléctrico para una carga puntual</a:t>
            </a:r>
            <a:endParaRPr lang="es-AR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84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467504" y="-15190"/>
            <a:ext cx="84969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b="1" i="1" dirty="0" smtClean="0">
                <a:solidFill>
                  <a:srgbClr val="FF0000"/>
                </a:solidFill>
              </a:rPr>
              <a:t>Líneas de campo eléctrico  </a:t>
            </a:r>
            <a:endParaRPr lang="es-AR" sz="4000" dirty="0"/>
          </a:p>
        </p:txBody>
      </p:sp>
      <p:sp>
        <p:nvSpPr>
          <p:cNvPr id="5" name="Rectângulo 4"/>
          <p:cNvSpPr/>
          <p:nvPr/>
        </p:nvSpPr>
        <p:spPr>
          <a:xfrm>
            <a:off x="356692" y="548680"/>
            <a:ext cx="84637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buAutoNum type="arabicPeriod"/>
            </a:pPr>
            <a:r>
              <a:rPr lang="es-ES" sz="2200" i="1" dirty="0" smtClean="0">
                <a:solidFill>
                  <a:schemeClr val="accent5">
                    <a:lumMod val="50000"/>
                  </a:schemeClr>
                </a:solidFill>
              </a:rPr>
              <a:t>Son líneas imaginarias que sirven para visualizar el campo eléctrico.</a:t>
            </a:r>
          </a:p>
          <a:p>
            <a:pPr marL="742950" indent="-742950" algn="just">
              <a:buAutoNum type="arabicPeriod"/>
            </a:pPr>
            <a:r>
              <a:rPr lang="es-ES" sz="2200" i="1" dirty="0" smtClean="0">
                <a:solidFill>
                  <a:schemeClr val="accent5">
                    <a:lumMod val="50000"/>
                  </a:schemeClr>
                </a:solidFill>
              </a:rPr>
              <a:t>Salen de las cargas positivas y terminan en las negativas. </a:t>
            </a:r>
          </a:p>
          <a:p>
            <a:pPr marL="742950" indent="-742950" algn="just">
              <a:buAutoNum type="arabicPeriod"/>
            </a:pPr>
            <a:r>
              <a:rPr lang="es-ES" sz="2200" i="1" dirty="0" smtClean="0">
                <a:solidFill>
                  <a:schemeClr val="accent5">
                    <a:lumMod val="50000"/>
                  </a:schemeClr>
                </a:solidFill>
              </a:rPr>
              <a:t>No se cruzan NUNCA.</a:t>
            </a:r>
          </a:p>
          <a:p>
            <a:pPr marL="742950" indent="-742950" algn="just">
              <a:buAutoNum type="arabicPeriod"/>
            </a:pPr>
            <a:r>
              <a:rPr lang="es-ES" sz="2200" i="1" dirty="0" smtClean="0">
                <a:solidFill>
                  <a:schemeClr val="accent5">
                    <a:lumMod val="50000"/>
                  </a:schemeClr>
                </a:solidFill>
              </a:rPr>
              <a:t>El campo eléctrico es tangencial a las líneas en todos los puntos.</a:t>
            </a:r>
          </a:p>
          <a:p>
            <a:pPr marL="742950" indent="-742950" algn="just">
              <a:buAutoNum type="arabicPeriod"/>
            </a:pPr>
            <a:r>
              <a:rPr lang="es-ES" sz="2200" i="1" dirty="0" smtClean="0">
                <a:solidFill>
                  <a:schemeClr val="accent5">
                    <a:lumMod val="50000"/>
                  </a:schemeClr>
                </a:solidFill>
              </a:rPr>
              <a:t>Tienen el mismo sentido que el vector campo eléctrico.</a:t>
            </a:r>
          </a:p>
          <a:p>
            <a:pPr marL="742950" indent="-742950" algn="just">
              <a:buAutoNum type="arabicPeriod"/>
            </a:pPr>
            <a:r>
              <a:rPr lang="es-ES" sz="2200" i="1" dirty="0" smtClean="0">
                <a:solidFill>
                  <a:schemeClr val="accent5">
                    <a:lumMod val="50000"/>
                  </a:schemeClr>
                </a:solidFill>
              </a:rPr>
              <a:t>El número de líneas de campo (N) por unidad de área atravesada es proporcional al modulo del campo eléctrico.</a:t>
            </a:r>
          </a:p>
          <a:p>
            <a:pPr marL="742950" indent="-742950" algn="just"/>
            <a:r>
              <a:rPr lang="es-ES" sz="2200" i="1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s-ES" sz="2200" dirty="0" smtClean="0">
                <a:solidFill>
                  <a:schemeClr val="accent5">
                    <a:lumMod val="50000"/>
                  </a:schemeClr>
                </a:solidFill>
              </a:rPr>
              <a:t> |E|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α</a:t>
            </a:r>
            <a:r>
              <a:rPr lang="es-ES" sz="2200" dirty="0" smtClean="0">
                <a:solidFill>
                  <a:schemeClr val="accent5">
                    <a:lumMod val="50000"/>
                  </a:schemeClr>
                </a:solidFill>
              </a:rPr>
              <a:t>N/A   </a:t>
            </a:r>
            <a:endParaRPr lang="es-AR" sz="2200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 b="44257"/>
          <a:stretch>
            <a:fillRect/>
          </a:stretch>
        </p:blipFill>
        <p:spPr bwMode="auto">
          <a:xfrm>
            <a:off x="755576" y="3729608"/>
            <a:ext cx="55245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07504" y="-15190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b="1" i="1" dirty="0" smtClean="0">
                <a:solidFill>
                  <a:srgbClr val="FF0000"/>
                </a:solidFill>
              </a:rPr>
              <a:t>Líneas de campo eléctrico </a:t>
            </a:r>
            <a:r>
              <a:rPr lang="es-ES" sz="3200" b="1" i="1" dirty="0" smtClean="0">
                <a:solidFill>
                  <a:srgbClr val="FF0000"/>
                </a:solidFill>
              </a:rPr>
              <a:t>(cargas puntuales) </a:t>
            </a:r>
            <a:endParaRPr lang="es-AR" sz="4000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 l="3754" r="40322"/>
          <a:stretch>
            <a:fillRect/>
          </a:stretch>
        </p:blipFill>
        <p:spPr bwMode="auto">
          <a:xfrm>
            <a:off x="35496" y="692696"/>
            <a:ext cx="579313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 l="61180" r="7127"/>
          <a:stretch>
            <a:fillRect/>
          </a:stretch>
        </p:blipFill>
        <p:spPr bwMode="auto">
          <a:xfrm>
            <a:off x="5694537" y="3029474"/>
            <a:ext cx="3347864" cy="374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Conexão recta unidireccional 66"/>
          <p:cNvCxnSpPr/>
          <p:nvPr/>
        </p:nvCxnSpPr>
        <p:spPr>
          <a:xfrm>
            <a:off x="2937712" y="2141240"/>
            <a:ext cx="18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xão recta unidireccional 67"/>
          <p:cNvCxnSpPr/>
          <p:nvPr/>
        </p:nvCxnSpPr>
        <p:spPr>
          <a:xfrm>
            <a:off x="3272752" y="2204864"/>
            <a:ext cx="151196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xão recta unidireccional 60"/>
          <p:cNvCxnSpPr/>
          <p:nvPr/>
        </p:nvCxnSpPr>
        <p:spPr>
          <a:xfrm>
            <a:off x="3416568" y="1484784"/>
            <a:ext cx="151196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xão recta unidireccional 61"/>
          <p:cNvCxnSpPr/>
          <p:nvPr/>
        </p:nvCxnSpPr>
        <p:spPr>
          <a:xfrm>
            <a:off x="3200344" y="1628800"/>
            <a:ext cx="18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xão recta unidireccional 62"/>
          <p:cNvCxnSpPr/>
          <p:nvPr/>
        </p:nvCxnSpPr>
        <p:spPr>
          <a:xfrm>
            <a:off x="2912312" y="1781200"/>
            <a:ext cx="18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xão recta unidireccional 64"/>
          <p:cNvCxnSpPr/>
          <p:nvPr/>
        </p:nvCxnSpPr>
        <p:spPr>
          <a:xfrm>
            <a:off x="3441968" y="1844824"/>
            <a:ext cx="151196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xão recta unidireccional 65"/>
          <p:cNvCxnSpPr/>
          <p:nvPr/>
        </p:nvCxnSpPr>
        <p:spPr>
          <a:xfrm>
            <a:off x="3225744" y="1988840"/>
            <a:ext cx="18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xão recta unidireccional 68"/>
          <p:cNvCxnSpPr/>
          <p:nvPr/>
        </p:nvCxnSpPr>
        <p:spPr>
          <a:xfrm>
            <a:off x="3056528" y="2348880"/>
            <a:ext cx="18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xão recta unidireccional 69"/>
          <p:cNvCxnSpPr/>
          <p:nvPr/>
        </p:nvCxnSpPr>
        <p:spPr>
          <a:xfrm>
            <a:off x="2768496" y="2501280"/>
            <a:ext cx="18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xão recta unidireccional 70"/>
          <p:cNvCxnSpPr/>
          <p:nvPr/>
        </p:nvCxnSpPr>
        <p:spPr>
          <a:xfrm>
            <a:off x="3272552" y="2564904"/>
            <a:ext cx="151196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xão recta unidireccional 71"/>
          <p:cNvCxnSpPr/>
          <p:nvPr/>
        </p:nvCxnSpPr>
        <p:spPr>
          <a:xfrm>
            <a:off x="3056328" y="2708920"/>
            <a:ext cx="18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xão recta unidireccional 72"/>
          <p:cNvCxnSpPr/>
          <p:nvPr/>
        </p:nvCxnSpPr>
        <p:spPr>
          <a:xfrm>
            <a:off x="2768296" y="2861320"/>
            <a:ext cx="18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xão recta unidireccional 73"/>
          <p:cNvCxnSpPr/>
          <p:nvPr/>
        </p:nvCxnSpPr>
        <p:spPr>
          <a:xfrm>
            <a:off x="3276056" y="2924944"/>
            <a:ext cx="151196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xão recta unidireccional 74"/>
          <p:cNvCxnSpPr/>
          <p:nvPr/>
        </p:nvCxnSpPr>
        <p:spPr>
          <a:xfrm>
            <a:off x="3059832" y="3068960"/>
            <a:ext cx="18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xão recta unidireccional 75"/>
          <p:cNvCxnSpPr/>
          <p:nvPr/>
        </p:nvCxnSpPr>
        <p:spPr>
          <a:xfrm>
            <a:off x="2771800" y="3221360"/>
            <a:ext cx="18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xão recta unidireccional 45"/>
          <p:cNvCxnSpPr/>
          <p:nvPr/>
        </p:nvCxnSpPr>
        <p:spPr>
          <a:xfrm>
            <a:off x="467544" y="5445224"/>
            <a:ext cx="180000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xão recta unidireccional 46"/>
          <p:cNvCxnSpPr/>
          <p:nvPr/>
        </p:nvCxnSpPr>
        <p:spPr>
          <a:xfrm flipV="1">
            <a:off x="501252" y="5267424"/>
            <a:ext cx="1719608" cy="36842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xão recta unidireccional 47"/>
          <p:cNvCxnSpPr/>
          <p:nvPr/>
        </p:nvCxnSpPr>
        <p:spPr>
          <a:xfrm>
            <a:off x="611360" y="5191100"/>
            <a:ext cx="1584176" cy="50405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xão recta unidireccional 48"/>
          <p:cNvCxnSpPr/>
          <p:nvPr/>
        </p:nvCxnSpPr>
        <p:spPr>
          <a:xfrm flipV="1">
            <a:off x="899392" y="5085184"/>
            <a:ext cx="1008112" cy="648072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xão recta unidireccional 49"/>
          <p:cNvCxnSpPr/>
          <p:nvPr/>
        </p:nvCxnSpPr>
        <p:spPr>
          <a:xfrm>
            <a:off x="984100" y="5013176"/>
            <a:ext cx="648072" cy="7920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xão recta unidireccional 32"/>
          <p:cNvCxnSpPr/>
          <p:nvPr/>
        </p:nvCxnSpPr>
        <p:spPr>
          <a:xfrm>
            <a:off x="467544" y="3140968"/>
            <a:ext cx="180000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xão recta unidireccional 33"/>
          <p:cNvCxnSpPr/>
          <p:nvPr/>
        </p:nvCxnSpPr>
        <p:spPr>
          <a:xfrm flipV="1">
            <a:off x="501252" y="2963168"/>
            <a:ext cx="1719608" cy="36842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xão recta unidireccional 34"/>
          <p:cNvCxnSpPr/>
          <p:nvPr/>
        </p:nvCxnSpPr>
        <p:spPr>
          <a:xfrm>
            <a:off x="611360" y="2886844"/>
            <a:ext cx="1584176" cy="50405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xão recta unidireccional 35"/>
          <p:cNvCxnSpPr/>
          <p:nvPr/>
        </p:nvCxnSpPr>
        <p:spPr>
          <a:xfrm flipV="1">
            <a:off x="899392" y="2780928"/>
            <a:ext cx="1008112" cy="648072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xão recta unidireccional 36"/>
          <p:cNvCxnSpPr/>
          <p:nvPr/>
        </p:nvCxnSpPr>
        <p:spPr>
          <a:xfrm>
            <a:off x="984100" y="2708920"/>
            <a:ext cx="648072" cy="7920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xão recta unidireccional 38"/>
          <p:cNvCxnSpPr/>
          <p:nvPr/>
        </p:nvCxnSpPr>
        <p:spPr>
          <a:xfrm>
            <a:off x="467544" y="4293096"/>
            <a:ext cx="180000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xão recta unidireccional 39"/>
          <p:cNvCxnSpPr/>
          <p:nvPr/>
        </p:nvCxnSpPr>
        <p:spPr>
          <a:xfrm flipV="1">
            <a:off x="501252" y="4115296"/>
            <a:ext cx="1719608" cy="36842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xão recta unidireccional 40"/>
          <p:cNvCxnSpPr/>
          <p:nvPr/>
        </p:nvCxnSpPr>
        <p:spPr>
          <a:xfrm>
            <a:off x="611360" y="4038972"/>
            <a:ext cx="1584176" cy="50405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xão recta unidireccional 41"/>
          <p:cNvCxnSpPr/>
          <p:nvPr/>
        </p:nvCxnSpPr>
        <p:spPr>
          <a:xfrm flipV="1">
            <a:off x="899392" y="3933056"/>
            <a:ext cx="1008112" cy="648072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xão recta unidireccional 42"/>
          <p:cNvCxnSpPr/>
          <p:nvPr/>
        </p:nvCxnSpPr>
        <p:spPr>
          <a:xfrm>
            <a:off x="984100" y="3861048"/>
            <a:ext cx="648072" cy="7920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xão recta unidireccional 44"/>
          <p:cNvCxnSpPr/>
          <p:nvPr/>
        </p:nvCxnSpPr>
        <p:spPr>
          <a:xfrm flipV="1">
            <a:off x="476128" y="1764432"/>
            <a:ext cx="1719608" cy="36842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ângulo 3"/>
          <p:cNvSpPr/>
          <p:nvPr/>
        </p:nvSpPr>
        <p:spPr>
          <a:xfrm>
            <a:off x="0" y="-1519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b="1" i="1" dirty="0" smtClean="0">
                <a:solidFill>
                  <a:srgbClr val="FF0000"/>
                </a:solidFill>
              </a:rPr>
              <a:t>Líneas de campo eléctrico </a:t>
            </a:r>
            <a:r>
              <a:rPr lang="es-ES" sz="2400" b="1" i="1" dirty="0" smtClean="0">
                <a:solidFill>
                  <a:srgbClr val="FF0000"/>
                </a:solidFill>
              </a:rPr>
              <a:t>(distribuciones de carga) </a:t>
            </a:r>
            <a:endParaRPr lang="es-AR" sz="3200" dirty="0"/>
          </a:p>
        </p:txBody>
      </p:sp>
      <p:cxnSp>
        <p:nvCxnSpPr>
          <p:cNvPr id="8" name="Conexão recta unidireccional 7"/>
          <p:cNvCxnSpPr/>
          <p:nvPr/>
        </p:nvCxnSpPr>
        <p:spPr>
          <a:xfrm>
            <a:off x="467744" y="1916832"/>
            <a:ext cx="180000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xão recta unidireccional 10"/>
          <p:cNvCxnSpPr/>
          <p:nvPr/>
        </p:nvCxnSpPr>
        <p:spPr>
          <a:xfrm>
            <a:off x="611560" y="1662708"/>
            <a:ext cx="1584176" cy="50405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cta unidireccional 13"/>
          <p:cNvCxnSpPr/>
          <p:nvPr/>
        </p:nvCxnSpPr>
        <p:spPr>
          <a:xfrm flipV="1">
            <a:off x="899592" y="1556792"/>
            <a:ext cx="1008112" cy="648072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xão recta unidireccional 17"/>
          <p:cNvCxnSpPr/>
          <p:nvPr/>
        </p:nvCxnSpPr>
        <p:spPr>
          <a:xfrm>
            <a:off x="984300" y="1484784"/>
            <a:ext cx="648072" cy="7920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ata 5"/>
          <p:cNvSpPr/>
          <p:nvPr/>
        </p:nvSpPr>
        <p:spPr>
          <a:xfrm>
            <a:off x="1259632" y="1628800"/>
            <a:ext cx="144016" cy="4293096"/>
          </a:xfrm>
          <a:prstGeom prst="can">
            <a:avLst>
              <a:gd name="adj" fmla="val 5321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 smtClean="0"/>
              <a:t>++++++++++++++</a:t>
            </a:r>
            <a:endParaRPr lang="es-AR" sz="2000" b="1" dirty="0"/>
          </a:p>
        </p:txBody>
      </p:sp>
      <p:cxnSp>
        <p:nvCxnSpPr>
          <p:cNvPr id="21" name="Conexão recta unidireccional 20"/>
          <p:cNvCxnSpPr/>
          <p:nvPr/>
        </p:nvCxnSpPr>
        <p:spPr>
          <a:xfrm flipV="1">
            <a:off x="1331640" y="1988880"/>
            <a:ext cx="124" cy="360000"/>
          </a:xfrm>
          <a:prstGeom prst="straightConnector1">
            <a:avLst/>
          </a:prstGeom>
          <a:ln w="28575">
            <a:headEnd type="arrow" w="lg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xão recta unidireccional 37"/>
          <p:cNvCxnSpPr/>
          <p:nvPr/>
        </p:nvCxnSpPr>
        <p:spPr>
          <a:xfrm flipV="1">
            <a:off x="1331440" y="3213016"/>
            <a:ext cx="124" cy="360000"/>
          </a:xfrm>
          <a:prstGeom prst="straightConnector1">
            <a:avLst/>
          </a:prstGeom>
          <a:ln w="28575">
            <a:headEnd type="arrow" w="lg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xão recta unidireccional 43"/>
          <p:cNvCxnSpPr/>
          <p:nvPr/>
        </p:nvCxnSpPr>
        <p:spPr>
          <a:xfrm flipV="1">
            <a:off x="1331440" y="4365144"/>
            <a:ext cx="124" cy="360000"/>
          </a:xfrm>
          <a:prstGeom prst="straightConnector1">
            <a:avLst/>
          </a:prstGeom>
          <a:ln w="28575">
            <a:headEnd type="arrow" w="lg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xão recta unidireccional 50"/>
          <p:cNvCxnSpPr/>
          <p:nvPr/>
        </p:nvCxnSpPr>
        <p:spPr>
          <a:xfrm flipV="1">
            <a:off x="1331440" y="5517272"/>
            <a:ext cx="124" cy="360000"/>
          </a:xfrm>
          <a:prstGeom prst="straightConnector1">
            <a:avLst/>
          </a:prstGeom>
          <a:ln w="28575">
            <a:headEnd type="arrow" w="lg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aralelogramo 51"/>
          <p:cNvSpPr/>
          <p:nvPr/>
        </p:nvSpPr>
        <p:spPr>
          <a:xfrm rot="16200000" flipV="1">
            <a:off x="3542967" y="1769405"/>
            <a:ext cx="2090563" cy="1234412"/>
          </a:xfrm>
          <a:prstGeom prst="parallelogram">
            <a:avLst>
              <a:gd name="adj" fmla="val 3093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r"/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54" name="CaixaDeTexto 53"/>
          <p:cNvSpPr txBox="1"/>
          <p:nvPr/>
        </p:nvSpPr>
        <p:spPr>
          <a:xfrm rot="21424182">
            <a:off x="3931096" y="1665566"/>
            <a:ext cx="4011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+ + + + + +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56" name="CaixaDeTexto 55"/>
          <p:cNvSpPr txBox="1"/>
          <p:nvPr/>
        </p:nvSpPr>
        <p:spPr>
          <a:xfrm rot="21424182">
            <a:off x="4151634" y="1565900"/>
            <a:ext cx="4011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+ + + + + +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57" name="CaixaDeTexto 56"/>
          <p:cNvSpPr txBox="1"/>
          <p:nvPr/>
        </p:nvSpPr>
        <p:spPr>
          <a:xfrm rot="21424182">
            <a:off x="4367658" y="1493892"/>
            <a:ext cx="4011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+ + + + + +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58" name="CaixaDeTexto 57"/>
          <p:cNvSpPr txBox="1"/>
          <p:nvPr/>
        </p:nvSpPr>
        <p:spPr>
          <a:xfrm rot="21424182">
            <a:off x="4520058" y="1421884"/>
            <a:ext cx="4011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+ + + + + +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59" name="CaixaDeTexto 58"/>
          <p:cNvSpPr txBox="1"/>
          <p:nvPr/>
        </p:nvSpPr>
        <p:spPr>
          <a:xfrm rot="21424182">
            <a:off x="4713988" y="1349876"/>
            <a:ext cx="4011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+ + + + + +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60" name="CaixaDeTexto 59"/>
          <p:cNvSpPr txBox="1"/>
          <p:nvPr/>
        </p:nvSpPr>
        <p:spPr>
          <a:xfrm rot="21424182">
            <a:off x="4918322" y="1299076"/>
            <a:ext cx="4011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+ + + + + +</a:t>
            </a:r>
            <a:endParaRPr lang="es-AR" b="1" dirty="0">
              <a:solidFill>
                <a:schemeClr val="bg1"/>
              </a:solidFill>
            </a:endParaRPr>
          </a:p>
        </p:txBody>
      </p:sp>
      <p:cxnSp>
        <p:nvCxnSpPr>
          <p:cNvPr id="77" name="Conexão recta unidireccional 76"/>
          <p:cNvCxnSpPr/>
          <p:nvPr/>
        </p:nvCxnSpPr>
        <p:spPr>
          <a:xfrm rot="10800000">
            <a:off x="4822408" y="2209179"/>
            <a:ext cx="151196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xão recta unidireccional 77"/>
          <p:cNvCxnSpPr/>
          <p:nvPr/>
        </p:nvCxnSpPr>
        <p:spPr>
          <a:xfrm rot="10800000">
            <a:off x="4966224" y="1489099"/>
            <a:ext cx="151196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xão recta unidireccional 78"/>
          <p:cNvCxnSpPr/>
          <p:nvPr/>
        </p:nvCxnSpPr>
        <p:spPr>
          <a:xfrm rot="10800000">
            <a:off x="4750000" y="1633115"/>
            <a:ext cx="18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xão recta unidireccional 79"/>
          <p:cNvCxnSpPr/>
          <p:nvPr/>
        </p:nvCxnSpPr>
        <p:spPr>
          <a:xfrm rot="10800000">
            <a:off x="4157168" y="1785515"/>
            <a:ext cx="18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xão recta unidireccional 80"/>
          <p:cNvCxnSpPr/>
          <p:nvPr/>
        </p:nvCxnSpPr>
        <p:spPr>
          <a:xfrm rot="10800000">
            <a:off x="4991624" y="1849139"/>
            <a:ext cx="151196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xão recta unidireccional 81"/>
          <p:cNvCxnSpPr/>
          <p:nvPr/>
        </p:nvCxnSpPr>
        <p:spPr>
          <a:xfrm rot="10800000">
            <a:off x="4165800" y="1993155"/>
            <a:ext cx="18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xão recta unidireccional 82"/>
          <p:cNvCxnSpPr/>
          <p:nvPr/>
        </p:nvCxnSpPr>
        <p:spPr>
          <a:xfrm rot="10800000">
            <a:off x="4161684" y="2353195"/>
            <a:ext cx="18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xão recta unidireccional 83"/>
          <p:cNvCxnSpPr/>
          <p:nvPr/>
        </p:nvCxnSpPr>
        <p:spPr>
          <a:xfrm rot="10800000">
            <a:off x="4822208" y="2569219"/>
            <a:ext cx="151196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xão recta unidireccional 84"/>
          <p:cNvCxnSpPr/>
          <p:nvPr/>
        </p:nvCxnSpPr>
        <p:spPr>
          <a:xfrm rot="10800000">
            <a:off x="4605984" y="2713235"/>
            <a:ext cx="18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xão recta unidireccional 85"/>
          <p:cNvCxnSpPr/>
          <p:nvPr/>
        </p:nvCxnSpPr>
        <p:spPr>
          <a:xfrm rot="10800000">
            <a:off x="4114752" y="2865635"/>
            <a:ext cx="18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xão recta unidireccional 86"/>
          <p:cNvCxnSpPr/>
          <p:nvPr/>
        </p:nvCxnSpPr>
        <p:spPr>
          <a:xfrm rot="10800000">
            <a:off x="4825712" y="2929259"/>
            <a:ext cx="151196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xão recta unidireccional 87"/>
          <p:cNvCxnSpPr/>
          <p:nvPr/>
        </p:nvCxnSpPr>
        <p:spPr>
          <a:xfrm rot="10800000">
            <a:off x="4609488" y="3073275"/>
            <a:ext cx="18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xão recta unidireccional 88"/>
          <p:cNvCxnSpPr/>
          <p:nvPr/>
        </p:nvCxnSpPr>
        <p:spPr>
          <a:xfrm rot="10800000">
            <a:off x="4143656" y="3225675"/>
            <a:ext cx="1800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luxograma: Processo 89"/>
          <p:cNvSpPr/>
          <p:nvPr/>
        </p:nvSpPr>
        <p:spPr>
          <a:xfrm>
            <a:off x="4635996" y="3960663"/>
            <a:ext cx="144016" cy="2769989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0" tIns="0" rIns="0" bIns="0" rtlCol="0" anchor="t" anchorCtr="0">
            <a:spAutoFit/>
          </a:bodyPr>
          <a:lstStyle/>
          <a:p>
            <a:pPr algn="ctr"/>
            <a:r>
              <a:rPr lang="es-AR" sz="2000" b="1" dirty="0" smtClean="0"/>
              <a:t>+++++++++</a:t>
            </a:r>
            <a:endParaRPr lang="es-AR" sz="2000" b="1" dirty="0"/>
          </a:p>
        </p:txBody>
      </p:sp>
      <p:sp>
        <p:nvSpPr>
          <p:cNvPr id="92" name="Fluxograma: Processo 91"/>
          <p:cNvSpPr/>
          <p:nvPr/>
        </p:nvSpPr>
        <p:spPr>
          <a:xfrm>
            <a:off x="5796136" y="3971379"/>
            <a:ext cx="144016" cy="276998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t" anchorCtr="0">
            <a:spAutoFit/>
          </a:bodyPr>
          <a:lstStyle/>
          <a:p>
            <a:pPr algn="ctr"/>
            <a:r>
              <a:rPr lang="es-AR" sz="2000" b="1" dirty="0" smtClean="0"/>
              <a:t>---------</a:t>
            </a:r>
            <a:endParaRPr lang="es-AR" sz="2000" b="1" dirty="0"/>
          </a:p>
        </p:txBody>
      </p:sp>
      <p:cxnSp>
        <p:nvCxnSpPr>
          <p:cNvPr id="93" name="Conexão recta unidireccional 92"/>
          <p:cNvCxnSpPr/>
          <p:nvPr/>
        </p:nvCxnSpPr>
        <p:spPr>
          <a:xfrm rot="10800000">
            <a:off x="4780013" y="4123902"/>
            <a:ext cx="1008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xão recta unidireccional 93"/>
          <p:cNvCxnSpPr/>
          <p:nvPr/>
        </p:nvCxnSpPr>
        <p:spPr>
          <a:xfrm rot="10800000">
            <a:off x="4780013" y="4437335"/>
            <a:ext cx="1008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xão recta unidireccional 94"/>
          <p:cNvCxnSpPr/>
          <p:nvPr/>
        </p:nvCxnSpPr>
        <p:spPr>
          <a:xfrm rot="10800000">
            <a:off x="4780124" y="4771973"/>
            <a:ext cx="1008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xão recta unidireccional 95"/>
          <p:cNvCxnSpPr/>
          <p:nvPr/>
        </p:nvCxnSpPr>
        <p:spPr>
          <a:xfrm rot="10800000">
            <a:off x="4780124" y="5085406"/>
            <a:ext cx="1008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xão recta unidireccional 96"/>
          <p:cNvCxnSpPr/>
          <p:nvPr/>
        </p:nvCxnSpPr>
        <p:spPr>
          <a:xfrm rot="10800000">
            <a:off x="4780013" y="5373439"/>
            <a:ext cx="1008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xão recta unidireccional 97"/>
          <p:cNvCxnSpPr/>
          <p:nvPr/>
        </p:nvCxnSpPr>
        <p:spPr>
          <a:xfrm rot="10800000">
            <a:off x="4780013" y="5686872"/>
            <a:ext cx="1008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xão recta unidireccional 98"/>
          <p:cNvCxnSpPr/>
          <p:nvPr/>
        </p:nvCxnSpPr>
        <p:spPr>
          <a:xfrm rot="10800000">
            <a:off x="4780124" y="6021510"/>
            <a:ext cx="1008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xão recta unidireccional 99"/>
          <p:cNvCxnSpPr/>
          <p:nvPr/>
        </p:nvCxnSpPr>
        <p:spPr>
          <a:xfrm rot="10800000">
            <a:off x="4780124" y="6334943"/>
            <a:ext cx="1008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xão recta unidireccional 100"/>
          <p:cNvCxnSpPr/>
          <p:nvPr/>
        </p:nvCxnSpPr>
        <p:spPr>
          <a:xfrm rot="10800000">
            <a:off x="4780012" y="6589067"/>
            <a:ext cx="1008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4 Elipse"/>
          <p:cNvSpPr/>
          <p:nvPr/>
        </p:nvSpPr>
        <p:spPr>
          <a:xfrm>
            <a:off x="7083896" y="3429000"/>
            <a:ext cx="1368152" cy="136815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600" dirty="0"/>
          </a:p>
        </p:txBody>
      </p:sp>
      <p:sp>
        <p:nvSpPr>
          <p:cNvPr id="103" name="CaixaDeTexto 102"/>
          <p:cNvSpPr txBox="1"/>
          <p:nvPr/>
        </p:nvSpPr>
        <p:spPr>
          <a:xfrm rot="21424182">
            <a:off x="7502226" y="3367006"/>
            <a:ext cx="40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+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04" name="CaixaDeTexto 103"/>
          <p:cNvSpPr txBox="1"/>
          <p:nvPr/>
        </p:nvSpPr>
        <p:spPr>
          <a:xfrm rot="21424182">
            <a:off x="7741147" y="3367006"/>
            <a:ext cx="40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+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05" name="CaixaDeTexto 104"/>
          <p:cNvSpPr txBox="1"/>
          <p:nvPr/>
        </p:nvSpPr>
        <p:spPr>
          <a:xfrm>
            <a:off x="7169203" y="3573016"/>
            <a:ext cx="121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+   +  +  + +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06" name="CaixaDeTexto 105"/>
          <p:cNvSpPr txBox="1"/>
          <p:nvPr/>
        </p:nvSpPr>
        <p:spPr>
          <a:xfrm>
            <a:off x="7011888" y="38517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+   +  +  +   +  +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07" name="CaixaDeTexto 106"/>
          <p:cNvSpPr txBox="1"/>
          <p:nvPr/>
        </p:nvSpPr>
        <p:spPr>
          <a:xfrm rot="21424182">
            <a:off x="7498431" y="4423207"/>
            <a:ext cx="794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+  +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08" name="CaixaDeTexto 107"/>
          <p:cNvSpPr txBox="1"/>
          <p:nvPr/>
        </p:nvSpPr>
        <p:spPr>
          <a:xfrm>
            <a:off x="7241211" y="4283804"/>
            <a:ext cx="121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+   +  +  + +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09" name="CaixaDeTexto 108"/>
          <p:cNvSpPr txBox="1"/>
          <p:nvPr/>
        </p:nvSpPr>
        <p:spPr>
          <a:xfrm>
            <a:off x="7164288" y="40770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+   +  +  +   +  +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110" name="CaixaDeTexto 109"/>
          <p:cNvSpPr txBox="1"/>
          <p:nvPr/>
        </p:nvSpPr>
        <p:spPr>
          <a:xfrm>
            <a:off x="539552" y="6021288"/>
            <a:ext cx="1440160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>
                <a:solidFill>
                  <a:schemeClr val="accent5">
                    <a:lumMod val="50000"/>
                  </a:schemeClr>
                </a:solidFill>
              </a:rPr>
              <a:t>λ</a:t>
            </a:r>
            <a:r>
              <a:rPr lang="pt-PT" sz="3200" dirty="0" smtClean="0">
                <a:solidFill>
                  <a:schemeClr val="accent5">
                    <a:lumMod val="50000"/>
                  </a:schemeClr>
                </a:solidFill>
              </a:rPr>
              <a:t>= Q/l</a:t>
            </a:r>
            <a:endParaRPr lang="es-AR" sz="3200" baseline="300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1" name="CaixaDeTexto 110"/>
          <p:cNvSpPr txBox="1"/>
          <p:nvPr/>
        </p:nvSpPr>
        <p:spPr>
          <a:xfrm>
            <a:off x="4283968" y="764704"/>
            <a:ext cx="1440160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>
                <a:solidFill>
                  <a:schemeClr val="accent5">
                    <a:lumMod val="50000"/>
                  </a:schemeClr>
                </a:solidFill>
              </a:rPr>
              <a:t>σ</a:t>
            </a:r>
            <a:r>
              <a:rPr lang="pt-PT" sz="3200" dirty="0" smtClean="0">
                <a:solidFill>
                  <a:schemeClr val="accent5">
                    <a:lumMod val="50000"/>
                  </a:schemeClr>
                </a:solidFill>
              </a:rPr>
              <a:t>= Q/A</a:t>
            </a:r>
            <a:endParaRPr lang="es-AR" sz="3200" baseline="300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2" name="CaixaDeTexto 111"/>
          <p:cNvSpPr txBox="1"/>
          <p:nvPr/>
        </p:nvSpPr>
        <p:spPr>
          <a:xfrm>
            <a:off x="7092280" y="4869160"/>
            <a:ext cx="1440160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3200" dirty="0" smtClean="0">
                <a:solidFill>
                  <a:schemeClr val="accent5">
                    <a:lumMod val="50000"/>
                  </a:schemeClr>
                </a:solidFill>
                <a:sym typeface="Symbol"/>
              </a:rPr>
              <a:t></a:t>
            </a:r>
            <a:r>
              <a:rPr lang="pt-PT" sz="3200" dirty="0" smtClean="0">
                <a:solidFill>
                  <a:schemeClr val="accent5">
                    <a:lumMod val="50000"/>
                  </a:schemeClr>
                </a:solidFill>
              </a:rPr>
              <a:t>= Q/V</a:t>
            </a:r>
            <a:endParaRPr lang="es-AR" sz="3200" baseline="300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1" name="Rectângulo 90"/>
          <p:cNvSpPr/>
          <p:nvPr/>
        </p:nvSpPr>
        <p:spPr>
          <a:xfrm>
            <a:off x="179512" y="1124744"/>
            <a:ext cx="32403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 smtClean="0">
                <a:solidFill>
                  <a:schemeClr val="accent5">
                    <a:lumMod val="50000"/>
                  </a:schemeClr>
                </a:solidFill>
              </a:rPr>
              <a:t>Hilo cargado muy largo</a:t>
            </a:r>
            <a:endParaRPr lang="es-AR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3" name="Rectângulo 112"/>
          <p:cNvSpPr/>
          <p:nvPr/>
        </p:nvSpPr>
        <p:spPr>
          <a:xfrm>
            <a:off x="2267744" y="3356992"/>
            <a:ext cx="47525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 smtClean="0">
                <a:solidFill>
                  <a:schemeClr val="accent5">
                    <a:lumMod val="50000"/>
                  </a:schemeClr>
                </a:solidFill>
              </a:rPr>
              <a:t>Placa infinita uniformemente cargada</a:t>
            </a:r>
            <a:endParaRPr lang="es-AR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4" name="Rectângulo 113"/>
          <p:cNvSpPr/>
          <p:nvPr/>
        </p:nvSpPr>
        <p:spPr>
          <a:xfrm>
            <a:off x="2149128" y="6033482"/>
            <a:ext cx="2520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2000" b="1" i="1" dirty="0" smtClean="0">
                <a:solidFill>
                  <a:schemeClr val="accent5">
                    <a:lumMod val="50000"/>
                  </a:schemeClr>
                </a:solidFill>
              </a:rPr>
              <a:t>Placa paralelas con cargas opuestas</a:t>
            </a:r>
            <a:endParaRPr lang="es-AR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5" name="Rectângulo 114"/>
          <p:cNvSpPr/>
          <p:nvPr/>
        </p:nvSpPr>
        <p:spPr>
          <a:xfrm>
            <a:off x="6516216" y="2780928"/>
            <a:ext cx="2736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i="1" dirty="0" smtClean="0">
                <a:solidFill>
                  <a:schemeClr val="accent5">
                    <a:lumMod val="50000"/>
                  </a:schemeClr>
                </a:solidFill>
              </a:rPr>
              <a:t>Esfera uniformemente cargada</a:t>
            </a:r>
            <a:endParaRPr lang="es-AR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sultado de imagen para funny electrostatic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1633" t="1307" r="12648" b="-577"/>
          <a:stretch>
            <a:fillRect/>
          </a:stretch>
        </p:blipFill>
        <p:spPr bwMode="auto">
          <a:xfrm>
            <a:off x="35496" y="227082"/>
            <a:ext cx="9000000" cy="6514286"/>
          </a:xfrm>
          <a:prstGeom prst="rect">
            <a:avLst/>
          </a:prstGeom>
          <a:noFill/>
        </p:spPr>
      </p:pic>
      <p:sp>
        <p:nvSpPr>
          <p:cNvPr id="5" name="Lágrima 4"/>
          <p:cNvSpPr/>
          <p:nvPr/>
        </p:nvSpPr>
        <p:spPr>
          <a:xfrm flipH="1">
            <a:off x="19050" y="221866"/>
            <a:ext cx="5112568" cy="5517232"/>
          </a:xfrm>
          <a:prstGeom prst="teardrop">
            <a:avLst>
              <a:gd name="adj" fmla="val 99523"/>
            </a:avLst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36512" y="-27383"/>
            <a:ext cx="7772400" cy="5328591"/>
          </a:xfrm>
        </p:spPr>
        <p:txBody>
          <a:bodyPr>
            <a:normAutofit/>
          </a:bodyPr>
          <a:lstStyle/>
          <a:p>
            <a:pPr algn="l"/>
            <a:r>
              <a:rPr lang="es-ES" sz="3600" dirty="0" smtClean="0">
                <a:solidFill>
                  <a:schemeClr val="accent5">
                    <a:lumMod val="50000"/>
                  </a:schemeClr>
                </a:solidFill>
              </a:rPr>
              <a:t>Teoría </a:t>
            </a:r>
            <a:r>
              <a:rPr lang="es-ES" sz="3600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s-ES" sz="3600" b="1" dirty="0" smtClean="0">
                <a:solidFill>
                  <a:srgbClr val="FF0000"/>
                </a:solidFill>
              </a:rPr>
              <a:t/>
            </a:r>
            <a:br>
              <a:rPr lang="es-ES" sz="3600" b="1" dirty="0" smtClean="0">
                <a:solidFill>
                  <a:srgbClr val="FF0000"/>
                </a:solidFill>
              </a:rPr>
            </a:br>
            <a:r>
              <a:rPr lang="es-ES" sz="3600" b="1" dirty="0" smtClean="0">
                <a:solidFill>
                  <a:srgbClr val="FF0000"/>
                </a:solidFill>
              </a:rPr>
              <a:t>3. Flujo </a:t>
            </a:r>
            <a:r>
              <a:rPr lang="es-ES" sz="3600" b="1" dirty="0">
                <a:solidFill>
                  <a:srgbClr val="FF0000"/>
                </a:solidFill>
              </a:rPr>
              <a:t>de campo </a:t>
            </a:r>
            <a:r>
              <a:rPr lang="es-ES" sz="3600" b="1" dirty="0" smtClean="0">
                <a:solidFill>
                  <a:srgbClr val="FF0000"/>
                </a:solidFill>
              </a:rPr>
              <a:t>eléctrico </a:t>
            </a:r>
            <a:br>
              <a:rPr lang="es-ES" sz="3600" b="1" dirty="0" smtClean="0">
                <a:solidFill>
                  <a:srgbClr val="FF0000"/>
                </a:solidFill>
              </a:rPr>
            </a:br>
            <a:r>
              <a:rPr lang="es-ES" sz="3600" b="1" dirty="0" smtClean="0">
                <a:solidFill>
                  <a:srgbClr val="FF0000"/>
                </a:solidFill>
              </a:rPr>
              <a:t>4. Ley </a:t>
            </a:r>
            <a:r>
              <a:rPr lang="es-ES" sz="3600" b="1" dirty="0">
                <a:solidFill>
                  <a:srgbClr val="FF0000"/>
                </a:solidFill>
              </a:rPr>
              <a:t>de Gauss</a:t>
            </a:r>
            <a:endParaRPr lang="es-AR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43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633" r="5962" b="5479"/>
          <a:stretch>
            <a:fillRect/>
          </a:stretch>
        </p:blipFill>
        <p:spPr bwMode="auto">
          <a:xfrm>
            <a:off x="467544" y="548680"/>
            <a:ext cx="8365127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963379" y="3723570"/>
            <a:ext cx="3641069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softEdge rad="12700"/>
          </a:effectLst>
        </p:spPr>
        <p:txBody>
          <a:bodyPr wrap="square">
            <a:spAutoFit/>
          </a:bodyPr>
          <a:lstStyle/>
          <a:p>
            <a:pPr lvl="0" algn="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←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flujo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 campo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eléctrico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s-ES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s-E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N.m</a:t>
            </a:r>
            <a:r>
              <a:rPr lang="es-ES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E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/C)</a:t>
            </a:r>
            <a:endParaRPr lang="en-US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35496" y="200834"/>
            <a:ext cx="9108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i="1" dirty="0" smtClean="0">
                <a:solidFill>
                  <a:srgbClr val="FF0000"/>
                </a:solidFill>
              </a:rPr>
              <a:t>Flujo de campo eléctrico</a:t>
            </a:r>
          </a:p>
        </p:txBody>
      </p:sp>
      <p:grpSp>
        <p:nvGrpSpPr>
          <p:cNvPr id="21" name="20 Grupo"/>
          <p:cNvGrpSpPr/>
          <p:nvPr/>
        </p:nvGrpSpPr>
        <p:grpSpPr>
          <a:xfrm>
            <a:off x="4243299" y="2424485"/>
            <a:ext cx="3488889" cy="693847"/>
            <a:chOff x="5004048" y="1484784"/>
            <a:chExt cx="3488889" cy="693847"/>
          </a:xfrm>
        </p:grpSpPr>
        <p:sp>
          <p:nvSpPr>
            <p:cNvPr id="20" name="19 CuadroTexto"/>
            <p:cNvSpPr txBox="1"/>
            <p:nvPr/>
          </p:nvSpPr>
          <p:spPr>
            <a:xfrm>
              <a:off x="5004048" y="1484784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|E|∝ N (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número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de 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líneas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5468601" y="1532300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__</a:t>
              </a:r>
            </a:p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 A (</a:t>
              </a:r>
              <a:r>
                <a:rPr lang="en-US" dirty="0" err="1" smtClean="0">
                  <a:latin typeface="Times New Roman" pitchFamily="18" charset="0"/>
                  <a:cs typeface="Times New Roman" pitchFamily="18" charset="0"/>
                </a:rPr>
                <a:t>área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21 Flecha derecha"/>
          <p:cNvSpPr/>
          <p:nvPr/>
        </p:nvSpPr>
        <p:spPr>
          <a:xfrm rot="5400000">
            <a:off x="5107395" y="3113493"/>
            <a:ext cx="504056" cy="5412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963378" y="3720629"/>
            <a:ext cx="4073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N~ |E| </a:t>
            </a:r>
            <a:r>
              <a:rPr lang="en-US" sz="1100" baseline="300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endParaRPr lang="en-US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13" r="11090"/>
          <a:stretch/>
        </p:blipFill>
        <p:spPr bwMode="auto">
          <a:xfrm>
            <a:off x="107504" y="2068041"/>
            <a:ext cx="3580522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419872" y="3769614"/>
            <a:ext cx="391379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2796292" y="3044468"/>
            <a:ext cx="648072" cy="3151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169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13" r="10992" b="13579"/>
          <a:stretch/>
        </p:blipFill>
        <p:spPr bwMode="auto">
          <a:xfrm>
            <a:off x="827584" y="1556792"/>
            <a:ext cx="3935186" cy="321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4860032" y="2227995"/>
            <a:ext cx="40731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relación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entre A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baseline="-25000" dirty="0">
                <a:latin typeface="Times New Roman" pitchFamily="18" charset="0"/>
                <a:cs typeface="Times New Roman" pitchFamily="18" charset="0"/>
              </a:rPr>
              <a:t>˔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A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˔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853492" y="3147158"/>
            <a:ext cx="288000" cy="307777"/>
          </a:xfrm>
          <a:custGeom>
            <a:avLst/>
            <a:gdLst>
              <a:gd name="connsiteX0" fmla="*/ 0 w 288000"/>
              <a:gd name="connsiteY0" fmla="*/ 0 h 261610"/>
              <a:gd name="connsiteX1" fmla="*/ 288000 w 288000"/>
              <a:gd name="connsiteY1" fmla="*/ 0 h 261610"/>
              <a:gd name="connsiteX2" fmla="*/ 288000 w 288000"/>
              <a:gd name="connsiteY2" fmla="*/ 261610 h 261610"/>
              <a:gd name="connsiteX3" fmla="*/ 0 w 288000"/>
              <a:gd name="connsiteY3" fmla="*/ 261610 h 261610"/>
              <a:gd name="connsiteX4" fmla="*/ 0 w 288000"/>
              <a:gd name="connsiteY4" fmla="*/ 0 h 261610"/>
              <a:gd name="connsiteX0" fmla="*/ 0 w 288000"/>
              <a:gd name="connsiteY0" fmla="*/ 0 h 261610"/>
              <a:gd name="connsiteX1" fmla="*/ 230850 w 288000"/>
              <a:gd name="connsiteY1" fmla="*/ 8164 h 261610"/>
              <a:gd name="connsiteX2" fmla="*/ 288000 w 288000"/>
              <a:gd name="connsiteY2" fmla="*/ 261610 h 261610"/>
              <a:gd name="connsiteX3" fmla="*/ 0 w 288000"/>
              <a:gd name="connsiteY3" fmla="*/ 261610 h 261610"/>
              <a:gd name="connsiteX4" fmla="*/ 0 w 288000"/>
              <a:gd name="connsiteY4" fmla="*/ 0 h 261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00" h="261610">
                <a:moveTo>
                  <a:pt x="0" y="0"/>
                </a:moveTo>
                <a:lnTo>
                  <a:pt x="230850" y="8164"/>
                </a:lnTo>
                <a:lnTo>
                  <a:pt x="288000" y="261610"/>
                </a:lnTo>
                <a:lnTo>
                  <a:pt x="0" y="26161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l-GR" sz="1400" b="1" dirty="0" smtClean="0"/>
              <a:t>θ</a:t>
            </a:r>
            <a:endParaRPr lang="en-US" sz="14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3367129" y="3107666"/>
            <a:ext cx="205773" cy="219412"/>
          </a:xfrm>
          <a:custGeom>
            <a:avLst/>
            <a:gdLst>
              <a:gd name="connsiteX0" fmla="*/ 0 w 288000"/>
              <a:gd name="connsiteY0" fmla="*/ 0 h 261610"/>
              <a:gd name="connsiteX1" fmla="*/ 288000 w 288000"/>
              <a:gd name="connsiteY1" fmla="*/ 0 h 261610"/>
              <a:gd name="connsiteX2" fmla="*/ 288000 w 288000"/>
              <a:gd name="connsiteY2" fmla="*/ 261610 h 261610"/>
              <a:gd name="connsiteX3" fmla="*/ 0 w 288000"/>
              <a:gd name="connsiteY3" fmla="*/ 261610 h 261610"/>
              <a:gd name="connsiteX4" fmla="*/ 0 w 288000"/>
              <a:gd name="connsiteY4" fmla="*/ 0 h 261610"/>
              <a:gd name="connsiteX0" fmla="*/ 0 w 288000"/>
              <a:gd name="connsiteY0" fmla="*/ 0 h 261610"/>
              <a:gd name="connsiteX1" fmla="*/ 230850 w 288000"/>
              <a:gd name="connsiteY1" fmla="*/ 32657 h 261610"/>
              <a:gd name="connsiteX2" fmla="*/ 288000 w 288000"/>
              <a:gd name="connsiteY2" fmla="*/ 261610 h 261610"/>
              <a:gd name="connsiteX3" fmla="*/ 0 w 288000"/>
              <a:gd name="connsiteY3" fmla="*/ 261610 h 261610"/>
              <a:gd name="connsiteX4" fmla="*/ 0 w 288000"/>
              <a:gd name="connsiteY4" fmla="*/ 0 h 261610"/>
              <a:gd name="connsiteX0" fmla="*/ 0 w 288000"/>
              <a:gd name="connsiteY0" fmla="*/ 0 h 261610"/>
              <a:gd name="connsiteX1" fmla="*/ 230850 w 288000"/>
              <a:gd name="connsiteY1" fmla="*/ 32657 h 261610"/>
              <a:gd name="connsiteX2" fmla="*/ 288000 w 288000"/>
              <a:gd name="connsiteY2" fmla="*/ 261610 h 261610"/>
              <a:gd name="connsiteX3" fmla="*/ 40821 w 288000"/>
              <a:gd name="connsiteY3" fmla="*/ 245281 h 261610"/>
              <a:gd name="connsiteX4" fmla="*/ 0 w 288000"/>
              <a:gd name="connsiteY4" fmla="*/ 0 h 261610"/>
              <a:gd name="connsiteX0" fmla="*/ 0 w 239014"/>
              <a:gd name="connsiteY0" fmla="*/ 0 h 245281"/>
              <a:gd name="connsiteX1" fmla="*/ 230850 w 239014"/>
              <a:gd name="connsiteY1" fmla="*/ 32657 h 245281"/>
              <a:gd name="connsiteX2" fmla="*/ 239014 w 239014"/>
              <a:gd name="connsiteY2" fmla="*/ 228953 h 245281"/>
              <a:gd name="connsiteX3" fmla="*/ 40821 w 239014"/>
              <a:gd name="connsiteY3" fmla="*/ 245281 h 245281"/>
              <a:gd name="connsiteX4" fmla="*/ 0 w 239014"/>
              <a:gd name="connsiteY4" fmla="*/ 0 h 245281"/>
              <a:gd name="connsiteX0" fmla="*/ 0 w 206357"/>
              <a:gd name="connsiteY0" fmla="*/ 8164 h 212624"/>
              <a:gd name="connsiteX1" fmla="*/ 198193 w 206357"/>
              <a:gd name="connsiteY1" fmla="*/ 0 h 212624"/>
              <a:gd name="connsiteX2" fmla="*/ 206357 w 206357"/>
              <a:gd name="connsiteY2" fmla="*/ 196296 h 212624"/>
              <a:gd name="connsiteX3" fmla="*/ 8164 w 206357"/>
              <a:gd name="connsiteY3" fmla="*/ 212624 h 212624"/>
              <a:gd name="connsiteX4" fmla="*/ 0 w 206357"/>
              <a:gd name="connsiteY4" fmla="*/ 8164 h 212624"/>
              <a:gd name="connsiteX0" fmla="*/ 0 w 206357"/>
              <a:gd name="connsiteY0" fmla="*/ 8164 h 196296"/>
              <a:gd name="connsiteX1" fmla="*/ 198193 w 206357"/>
              <a:gd name="connsiteY1" fmla="*/ 0 h 196296"/>
              <a:gd name="connsiteX2" fmla="*/ 206357 w 206357"/>
              <a:gd name="connsiteY2" fmla="*/ 196296 h 196296"/>
              <a:gd name="connsiteX3" fmla="*/ 40821 w 206357"/>
              <a:gd name="connsiteY3" fmla="*/ 166175 h 196296"/>
              <a:gd name="connsiteX4" fmla="*/ 0 w 206357"/>
              <a:gd name="connsiteY4" fmla="*/ 8164 h 196296"/>
              <a:gd name="connsiteX0" fmla="*/ 0 w 198193"/>
              <a:gd name="connsiteY0" fmla="*/ 8164 h 196296"/>
              <a:gd name="connsiteX1" fmla="*/ 198193 w 198193"/>
              <a:gd name="connsiteY1" fmla="*/ 0 h 196296"/>
              <a:gd name="connsiteX2" fmla="*/ 181864 w 198193"/>
              <a:gd name="connsiteY2" fmla="*/ 196296 h 196296"/>
              <a:gd name="connsiteX3" fmla="*/ 40821 w 198193"/>
              <a:gd name="connsiteY3" fmla="*/ 166175 h 196296"/>
              <a:gd name="connsiteX4" fmla="*/ 0 w 198193"/>
              <a:gd name="connsiteY4" fmla="*/ 8164 h 196296"/>
              <a:gd name="connsiteX0" fmla="*/ 0 w 181864"/>
              <a:gd name="connsiteY0" fmla="*/ 0 h 188132"/>
              <a:gd name="connsiteX1" fmla="*/ 164309 w 181864"/>
              <a:gd name="connsiteY1" fmla="*/ 28592 h 188132"/>
              <a:gd name="connsiteX2" fmla="*/ 181864 w 181864"/>
              <a:gd name="connsiteY2" fmla="*/ 188132 h 188132"/>
              <a:gd name="connsiteX3" fmla="*/ 40821 w 181864"/>
              <a:gd name="connsiteY3" fmla="*/ 158011 h 188132"/>
              <a:gd name="connsiteX4" fmla="*/ 0 w 181864"/>
              <a:gd name="connsiteY4" fmla="*/ 0 h 188132"/>
              <a:gd name="connsiteX0" fmla="*/ 0 w 159275"/>
              <a:gd name="connsiteY0" fmla="*/ 0 h 169755"/>
              <a:gd name="connsiteX1" fmla="*/ 141720 w 159275"/>
              <a:gd name="connsiteY1" fmla="*/ 10215 h 169755"/>
              <a:gd name="connsiteX2" fmla="*/ 159275 w 159275"/>
              <a:gd name="connsiteY2" fmla="*/ 169755 h 169755"/>
              <a:gd name="connsiteX3" fmla="*/ 18232 w 159275"/>
              <a:gd name="connsiteY3" fmla="*/ 139634 h 169755"/>
              <a:gd name="connsiteX4" fmla="*/ 0 w 159275"/>
              <a:gd name="connsiteY4" fmla="*/ 0 h 169755"/>
              <a:gd name="connsiteX0" fmla="*/ 0 w 142333"/>
              <a:gd name="connsiteY0" fmla="*/ 0 h 145250"/>
              <a:gd name="connsiteX1" fmla="*/ 141720 w 142333"/>
              <a:gd name="connsiteY1" fmla="*/ 10215 h 145250"/>
              <a:gd name="connsiteX2" fmla="*/ 142333 w 142333"/>
              <a:gd name="connsiteY2" fmla="*/ 145250 h 145250"/>
              <a:gd name="connsiteX3" fmla="*/ 18232 w 142333"/>
              <a:gd name="connsiteY3" fmla="*/ 139634 h 145250"/>
              <a:gd name="connsiteX4" fmla="*/ 0 w 142333"/>
              <a:gd name="connsiteY4" fmla="*/ 0 h 145250"/>
              <a:gd name="connsiteX0" fmla="*/ 0 w 142333"/>
              <a:gd name="connsiteY0" fmla="*/ 0 h 145250"/>
              <a:gd name="connsiteX1" fmla="*/ 102190 w 142333"/>
              <a:gd name="connsiteY1" fmla="*/ 26728 h 145250"/>
              <a:gd name="connsiteX2" fmla="*/ 142333 w 142333"/>
              <a:gd name="connsiteY2" fmla="*/ 145250 h 145250"/>
              <a:gd name="connsiteX3" fmla="*/ 18232 w 142333"/>
              <a:gd name="connsiteY3" fmla="*/ 139634 h 145250"/>
              <a:gd name="connsiteX4" fmla="*/ 0 w 142333"/>
              <a:gd name="connsiteY4" fmla="*/ 0 h 145250"/>
              <a:gd name="connsiteX0" fmla="*/ 0 w 142333"/>
              <a:gd name="connsiteY0" fmla="*/ 2675 h 147925"/>
              <a:gd name="connsiteX1" fmla="*/ 138799 w 142333"/>
              <a:gd name="connsiteY1" fmla="*/ 1973 h 147925"/>
              <a:gd name="connsiteX2" fmla="*/ 102190 w 142333"/>
              <a:gd name="connsiteY2" fmla="*/ 29403 h 147925"/>
              <a:gd name="connsiteX3" fmla="*/ 142333 w 142333"/>
              <a:gd name="connsiteY3" fmla="*/ 147925 h 147925"/>
              <a:gd name="connsiteX4" fmla="*/ 18232 w 142333"/>
              <a:gd name="connsiteY4" fmla="*/ 142309 h 147925"/>
              <a:gd name="connsiteX5" fmla="*/ 0 w 142333"/>
              <a:gd name="connsiteY5" fmla="*/ 2675 h 14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333" h="147925">
                <a:moveTo>
                  <a:pt x="0" y="2675"/>
                </a:moveTo>
                <a:cubicBezTo>
                  <a:pt x="25560" y="9780"/>
                  <a:pt x="113239" y="-5132"/>
                  <a:pt x="138799" y="1973"/>
                </a:cubicBezTo>
                <a:lnTo>
                  <a:pt x="102190" y="29403"/>
                </a:lnTo>
                <a:cubicBezTo>
                  <a:pt x="102394" y="74415"/>
                  <a:pt x="142129" y="102913"/>
                  <a:pt x="142333" y="147925"/>
                </a:cubicBezTo>
                <a:lnTo>
                  <a:pt x="18232" y="142309"/>
                </a:lnTo>
                <a:lnTo>
                  <a:pt x="0" y="267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l-GR" sz="1400" b="1" dirty="0" smtClean="0"/>
              <a:t>θ</a:t>
            </a:r>
            <a:endParaRPr lang="en-US" sz="1400" b="1" dirty="0"/>
          </a:p>
        </p:txBody>
      </p:sp>
      <p:sp>
        <p:nvSpPr>
          <p:cNvPr id="11" name="10 Rectángulo"/>
          <p:cNvSpPr/>
          <p:nvPr/>
        </p:nvSpPr>
        <p:spPr>
          <a:xfrm>
            <a:off x="5580112" y="3645024"/>
            <a:ext cx="2520434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|E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en-US" sz="1100" baseline="300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4800" b="1" baseline="-25000" dirty="0">
                <a:latin typeface="Times New Roman" pitchFamily="18" charset="0"/>
                <a:cs typeface="Times New Roman" pitchFamily="18" charset="0"/>
              </a:rPr>
              <a:t>˔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|E|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θ</a:t>
            </a:r>
          </a:p>
        </p:txBody>
      </p:sp>
      <p:sp>
        <p:nvSpPr>
          <p:cNvPr id="12" name="Rectângulo 3"/>
          <p:cNvSpPr/>
          <p:nvPr/>
        </p:nvSpPr>
        <p:spPr>
          <a:xfrm>
            <a:off x="35496" y="200834"/>
            <a:ext cx="9108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i="1" dirty="0" smtClean="0">
                <a:solidFill>
                  <a:srgbClr val="FF0000"/>
                </a:solidFill>
              </a:rPr>
              <a:t>Flujo de campo eléctrico</a:t>
            </a:r>
          </a:p>
        </p:txBody>
      </p:sp>
    </p:spTree>
    <p:extLst>
      <p:ext uri="{BB962C8B-B14F-4D97-AF65-F5344CB8AC3E}">
        <p14:creationId xmlns:p14="http://schemas.microsoft.com/office/powerpoint/2010/main" xmlns="" val="183418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3643313" cy="328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627784" y="1484784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s-ES" dirty="0" err="1" smtClean="0"/>
              <a:t>A</a:t>
            </a:r>
            <a:r>
              <a:rPr lang="es-ES" baseline="-25000" dirty="0" err="1" smtClean="0"/>
              <a:t>i</a:t>
            </a:r>
            <a:endParaRPr lang="en-US" baseline="-25000" dirty="0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2854908" y="1540464"/>
            <a:ext cx="14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851920" y="2267580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E</a:t>
            </a:r>
            <a:r>
              <a:rPr lang="es-ES" baseline="-25000" dirty="0" smtClean="0"/>
              <a:t>i</a:t>
            </a:r>
            <a:endParaRPr lang="en-US" baseline="-25000" dirty="0"/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3972912" y="2348880"/>
            <a:ext cx="14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ângulo 3"/>
          <p:cNvSpPr/>
          <p:nvPr/>
        </p:nvSpPr>
        <p:spPr>
          <a:xfrm>
            <a:off x="35496" y="200834"/>
            <a:ext cx="9108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i="1" dirty="0" smtClean="0">
                <a:solidFill>
                  <a:srgbClr val="FF0000"/>
                </a:solidFill>
              </a:rPr>
              <a:t>Flujo de campo eléctrico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355976" y="1809848"/>
            <a:ext cx="4752528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ΔΦ</a:t>
            </a:r>
            <a:r>
              <a:rPr lang="es-ES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</a:t>
            </a:r>
            <a:r>
              <a:rPr lang="es-E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= E</a:t>
            </a:r>
            <a:r>
              <a:rPr lang="es-ES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 </a:t>
            </a:r>
            <a:r>
              <a:rPr lang="en-US" sz="1100" baseline="30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•</a:t>
            </a:r>
            <a:r>
              <a:rPr lang="es-ES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Δ</a:t>
            </a:r>
            <a:r>
              <a:rPr lang="es-ES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</a:t>
            </a:r>
            <a:r>
              <a:rPr lang="es-ES" baseline="-25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es-ES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=</a:t>
            </a:r>
            <a:r>
              <a:rPr lang="es-ES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s-E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</a:t>
            </a:r>
            <a:r>
              <a:rPr lang="es-ES" baseline="-25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 </a:t>
            </a:r>
            <a:r>
              <a:rPr lang="en-US" sz="1100" baseline="30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•</a:t>
            </a:r>
            <a:r>
              <a:rPr lang="es-ES" baseline="-25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Δ</a:t>
            </a:r>
            <a:r>
              <a:rPr lang="es-ES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</a:t>
            </a:r>
            <a:r>
              <a:rPr lang="es-ES" baseline="-250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es-ES" baseline="-25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1100" baseline="300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• </a:t>
            </a:r>
            <a:r>
              <a:rPr lang="en-US" sz="1100" baseline="30000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θ</a:t>
            </a:r>
            <a:r>
              <a:rPr lang="es-ES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 </a:t>
            </a:r>
            <a:r>
              <a:rPr lang="es-ES" sz="1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(para cada elemento)</a:t>
            </a:r>
            <a:endParaRPr lang="el-GR" sz="14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lang="en-US" baseline="-25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es-E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</a:t>
            </a:r>
            <a:endParaRPr lang="en-US" baseline="-25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5125040" y="1867848"/>
            <a:ext cx="14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5480056" y="1857931"/>
            <a:ext cx="14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5781940" y="2843644"/>
            <a:ext cx="3435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Φ</a:t>
            </a:r>
            <a:r>
              <a:rPr lang="es-ES" baseline="-25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</a:t>
            </a:r>
            <a:r>
              <a:rPr lang="es-E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s-E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≈ ∑ E</a:t>
            </a:r>
            <a:r>
              <a:rPr lang="es-ES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 </a:t>
            </a:r>
            <a:r>
              <a:rPr lang="en-US" sz="1100" baseline="30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•</a:t>
            </a:r>
            <a:r>
              <a:rPr lang="es-ES" baseline="-25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Δ</a:t>
            </a:r>
            <a:r>
              <a:rPr lang="es-ES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</a:t>
            </a:r>
            <a:r>
              <a:rPr lang="es-ES" baseline="-250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r>
              <a:rPr lang="es-ES" baseline="-25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s-ES" sz="14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(para </a:t>
            </a:r>
            <a:r>
              <a:rPr lang="es-ES" sz="1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toda la superficie)</a:t>
            </a:r>
            <a:endParaRPr lang="el-GR" sz="1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6588224" y="2893586"/>
            <a:ext cx="14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7002147" y="2892994"/>
            <a:ext cx="14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"/>
          <p:cNvSpPr/>
          <p:nvPr/>
        </p:nvSpPr>
        <p:spPr>
          <a:xfrm>
            <a:off x="5783088" y="3779748"/>
            <a:ext cx="1592103" cy="369332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Φ</a:t>
            </a:r>
            <a:r>
              <a:rPr lang="es-ES" baseline="-25000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E</a:t>
            </a:r>
            <a:r>
              <a:rPr lang="es-ES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s-ES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= ∫∫  E</a:t>
            </a:r>
            <a:r>
              <a:rPr lang="es-ES" baseline="-25000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i </a:t>
            </a:r>
            <a:r>
              <a:rPr lang="en-US" sz="1100" baseline="30000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•</a:t>
            </a:r>
            <a:r>
              <a:rPr lang="es-ES" baseline="-25000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s-ES" baseline="-25000" dirty="0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</a:t>
            </a:r>
            <a:r>
              <a:rPr lang="es-ES" dirty="0" err="1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</a:t>
            </a:r>
            <a:r>
              <a:rPr lang="es-ES" baseline="-25000" dirty="0" err="1" smtClean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i</a:t>
            </a:r>
            <a:endParaRPr lang="el-GR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6621584" y="3829690"/>
            <a:ext cx="144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7085060" y="3820934"/>
            <a:ext cx="144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317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3"/>
          <p:cNvSpPr/>
          <p:nvPr/>
        </p:nvSpPr>
        <p:spPr>
          <a:xfrm>
            <a:off x="35496" y="200834"/>
            <a:ext cx="9108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i="1" dirty="0" smtClean="0">
                <a:solidFill>
                  <a:srgbClr val="FF0000"/>
                </a:solidFill>
              </a:rPr>
              <a:t>Flujo de campo eléctrico</a:t>
            </a:r>
          </a:p>
        </p:txBody>
      </p:sp>
      <p:grpSp>
        <p:nvGrpSpPr>
          <p:cNvPr id="46" name="45 Grupo"/>
          <p:cNvGrpSpPr/>
          <p:nvPr/>
        </p:nvGrpSpPr>
        <p:grpSpPr>
          <a:xfrm>
            <a:off x="827584" y="1835532"/>
            <a:ext cx="3021194" cy="1593468"/>
            <a:chOff x="827584" y="1835532"/>
            <a:chExt cx="3021194" cy="1593468"/>
          </a:xfrm>
        </p:grpSpPr>
        <p:cxnSp>
          <p:nvCxnSpPr>
            <p:cNvPr id="5" name="4 Conector recto de flecha"/>
            <p:cNvCxnSpPr/>
            <p:nvPr/>
          </p:nvCxnSpPr>
          <p:spPr>
            <a:xfrm>
              <a:off x="827584" y="2276872"/>
              <a:ext cx="2664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/>
            <p:nvPr/>
          </p:nvCxnSpPr>
          <p:spPr>
            <a:xfrm>
              <a:off x="827584" y="2507298"/>
              <a:ext cx="2664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 de flecha"/>
            <p:cNvCxnSpPr/>
            <p:nvPr/>
          </p:nvCxnSpPr>
          <p:spPr>
            <a:xfrm>
              <a:off x="827584" y="2737724"/>
              <a:ext cx="2664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 de flecha"/>
            <p:cNvCxnSpPr/>
            <p:nvPr/>
          </p:nvCxnSpPr>
          <p:spPr>
            <a:xfrm>
              <a:off x="827584" y="2968150"/>
              <a:ext cx="2664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 de flecha"/>
            <p:cNvCxnSpPr/>
            <p:nvPr/>
          </p:nvCxnSpPr>
          <p:spPr>
            <a:xfrm>
              <a:off x="827584" y="3198576"/>
              <a:ext cx="2664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 de flecha"/>
            <p:cNvCxnSpPr/>
            <p:nvPr/>
          </p:nvCxnSpPr>
          <p:spPr>
            <a:xfrm>
              <a:off x="827584" y="3429000"/>
              <a:ext cx="2664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7 Datos"/>
            <p:cNvSpPr/>
            <p:nvPr/>
          </p:nvSpPr>
          <p:spPr>
            <a:xfrm>
              <a:off x="1115616" y="2564904"/>
              <a:ext cx="1980220" cy="504056"/>
            </a:xfrm>
            <a:prstGeom prst="flowChartInputOutpu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15 Conector recto de flecha"/>
            <p:cNvCxnSpPr/>
            <p:nvPr/>
          </p:nvCxnSpPr>
          <p:spPr>
            <a:xfrm flipV="1">
              <a:off x="2267744" y="1844824"/>
              <a:ext cx="0" cy="8929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CuadroTexto"/>
            <p:cNvSpPr txBox="1"/>
            <p:nvPr/>
          </p:nvSpPr>
          <p:spPr>
            <a:xfrm>
              <a:off x="2339752" y="1835532"/>
              <a:ext cx="28803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S" i="1" dirty="0"/>
                <a:t>A</a:t>
              </a:r>
              <a:endParaRPr lang="en-US" i="1" baseline="-25000" dirty="0"/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3419872" y="2060848"/>
              <a:ext cx="428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E</a:t>
              </a:r>
              <a:endParaRPr lang="en-US" baseline="-25000" dirty="0"/>
            </a:p>
          </p:txBody>
        </p:sp>
        <p:cxnSp>
          <p:nvCxnSpPr>
            <p:cNvPr id="20" name="19 Conector recto de flecha"/>
            <p:cNvCxnSpPr/>
            <p:nvPr/>
          </p:nvCxnSpPr>
          <p:spPr>
            <a:xfrm>
              <a:off x="2468908" y="1890566"/>
              <a:ext cx="144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 de flecha"/>
            <p:cNvCxnSpPr/>
            <p:nvPr/>
          </p:nvCxnSpPr>
          <p:spPr>
            <a:xfrm>
              <a:off x="3491880" y="2132856"/>
              <a:ext cx="144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97" name="4096 Grupo"/>
          <p:cNvGrpSpPr/>
          <p:nvPr/>
        </p:nvGrpSpPr>
        <p:grpSpPr>
          <a:xfrm>
            <a:off x="2570636" y="4499828"/>
            <a:ext cx="3448220" cy="1593468"/>
            <a:chOff x="2570636" y="4499828"/>
            <a:chExt cx="3448220" cy="1593468"/>
          </a:xfrm>
        </p:grpSpPr>
        <p:cxnSp>
          <p:nvCxnSpPr>
            <p:cNvPr id="33" name="32 Conector recto de flecha"/>
            <p:cNvCxnSpPr/>
            <p:nvPr/>
          </p:nvCxnSpPr>
          <p:spPr>
            <a:xfrm>
              <a:off x="2570636" y="4941168"/>
              <a:ext cx="2664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Conector recto de flecha"/>
            <p:cNvCxnSpPr/>
            <p:nvPr/>
          </p:nvCxnSpPr>
          <p:spPr>
            <a:xfrm>
              <a:off x="2570636" y="5171594"/>
              <a:ext cx="2664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Conector recto de flecha"/>
            <p:cNvCxnSpPr/>
            <p:nvPr/>
          </p:nvCxnSpPr>
          <p:spPr>
            <a:xfrm>
              <a:off x="2570636" y="5402020"/>
              <a:ext cx="2664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Conector recto de flecha"/>
            <p:cNvCxnSpPr/>
            <p:nvPr/>
          </p:nvCxnSpPr>
          <p:spPr>
            <a:xfrm>
              <a:off x="2570636" y="5632446"/>
              <a:ext cx="2664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Conector recto de flecha"/>
            <p:cNvCxnSpPr/>
            <p:nvPr/>
          </p:nvCxnSpPr>
          <p:spPr>
            <a:xfrm>
              <a:off x="2570636" y="5862872"/>
              <a:ext cx="2664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Conector recto de flecha"/>
            <p:cNvCxnSpPr/>
            <p:nvPr/>
          </p:nvCxnSpPr>
          <p:spPr>
            <a:xfrm>
              <a:off x="2570636" y="6093296"/>
              <a:ext cx="2664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38 Datos"/>
            <p:cNvSpPr/>
            <p:nvPr/>
          </p:nvSpPr>
          <p:spPr>
            <a:xfrm rot="12306080">
              <a:off x="2858668" y="5229200"/>
              <a:ext cx="1980220" cy="504056"/>
            </a:xfrm>
            <a:prstGeom prst="flowChartInputOutput">
              <a:avLst/>
            </a:prstGeom>
            <a:gradFill>
              <a:gsLst>
                <a:gs pos="0">
                  <a:schemeClr val="accent3">
                    <a:tint val="50000"/>
                    <a:satMod val="300000"/>
                    <a:alpha val="6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39 Conector recto de flecha"/>
            <p:cNvCxnSpPr/>
            <p:nvPr/>
          </p:nvCxnSpPr>
          <p:spPr>
            <a:xfrm flipV="1">
              <a:off x="4010796" y="4832976"/>
              <a:ext cx="423664" cy="56904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40 CuadroTexto"/>
            <p:cNvSpPr txBox="1"/>
            <p:nvPr/>
          </p:nvSpPr>
          <p:spPr>
            <a:xfrm>
              <a:off x="4082804" y="4499828"/>
              <a:ext cx="28803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ES" i="1" dirty="0"/>
                <a:t>A</a:t>
              </a:r>
              <a:endParaRPr lang="en-US" i="1" baseline="-25000" dirty="0"/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5154760" y="4749636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E</a:t>
              </a:r>
              <a:endParaRPr lang="en-US" baseline="-25000" dirty="0"/>
            </a:p>
          </p:txBody>
        </p:sp>
        <p:cxnSp>
          <p:nvCxnSpPr>
            <p:cNvPr id="43" name="42 Conector recto de flecha"/>
            <p:cNvCxnSpPr/>
            <p:nvPr/>
          </p:nvCxnSpPr>
          <p:spPr>
            <a:xfrm>
              <a:off x="4211960" y="4554862"/>
              <a:ext cx="144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Conector recto de flecha"/>
            <p:cNvCxnSpPr/>
            <p:nvPr/>
          </p:nvCxnSpPr>
          <p:spPr>
            <a:xfrm>
              <a:off x="5234932" y="4797152"/>
              <a:ext cx="144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96" name="4095 Grupo"/>
          <p:cNvGrpSpPr/>
          <p:nvPr/>
        </p:nvGrpSpPr>
        <p:grpSpPr>
          <a:xfrm>
            <a:off x="5004048" y="1979222"/>
            <a:ext cx="3456384" cy="1980220"/>
            <a:chOff x="5004048" y="1979222"/>
            <a:chExt cx="3456384" cy="1980220"/>
          </a:xfrm>
        </p:grpSpPr>
        <p:cxnSp>
          <p:nvCxnSpPr>
            <p:cNvPr id="59" name="58 Conector recto de flecha"/>
            <p:cNvCxnSpPr/>
            <p:nvPr/>
          </p:nvCxnSpPr>
          <p:spPr>
            <a:xfrm>
              <a:off x="5004048" y="2429272"/>
              <a:ext cx="2664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59 Conector recto de flecha"/>
            <p:cNvCxnSpPr/>
            <p:nvPr/>
          </p:nvCxnSpPr>
          <p:spPr>
            <a:xfrm>
              <a:off x="5004048" y="2659698"/>
              <a:ext cx="2664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Conector recto de flecha"/>
            <p:cNvCxnSpPr/>
            <p:nvPr/>
          </p:nvCxnSpPr>
          <p:spPr>
            <a:xfrm>
              <a:off x="5004048" y="2890124"/>
              <a:ext cx="2664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61 Conector recto de flecha"/>
            <p:cNvCxnSpPr/>
            <p:nvPr/>
          </p:nvCxnSpPr>
          <p:spPr>
            <a:xfrm>
              <a:off x="5004048" y="3120550"/>
              <a:ext cx="2664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Conector recto de flecha"/>
            <p:cNvCxnSpPr/>
            <p:nvPr/>
          </p:nvCxnSpPr>
          <p:spPr>
            <a:xfrm>
              <a:off x="5004048" y="3350976"/>
              <a:ext cx="2664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63 Conector recto de flecha"/>
            <p:cNvCxnSpPr/>
            <p:nvPr/>
          </p:nvCxnSpPr>
          <p:spPr>
            <a:xfrm>
              <a:off x="5004048" y="3581400"/>
              <a:ext cx="2664296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64 Datos"/>
            <p:cNvSpPr/>
            <p:nvPr/>
          </p:nvSpPr>
          <p:spPr>
            <a:xfrm rot="16009857">
              <a:off x="5292080" y="2717304"/>
              <a:ext cx="1980220" cy="504056"/>
            </a:xfrm>
            <a:prstGeom prst="flowChartInputOutput">
              <a:avLst/>
            </a:prstGeom>
            <a:gradFill>
              <a:gsLst>
                <a:gs pos="0">
                  <a:schemeClr val="accent3">
                    <a:tint val="50000"/>
                    <a:satMod val="300000"/>
                    <a:alpha val="24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65 Conector recto de flecha"/>
            <p:cNvCxnSpPr/>
            <p:nvPr/>
          </p:nvCxnSpPr>
          <p:spPr>
            <a:xfrm>
              <a:off x="6300192" y="2996952"/>
              <a:ext cx="64807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66 CuadroTexto"/>
            <p:cNvSpPr txBox="1"/>
            <p:nvPr/>
          </p:nvSpPr>
          <p:spPr>
            <a:xfrm>
              <a:off x="6948264" y="278092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i="1" dirty="0"/>
                <a:t>A</a:t>
              </a:r>
              <a:endParaRPr lang="en-US" i="1" baseline="-25000" dirty="0"/>
            </a:p>
          </p:txBody>
        </p:sp>
        <p:sp>
          <p:nvSpPr>
            <p:cNvPr id="68" name="67 CuadroTexto"/>
            <p:cNvSpPr txBox="1"/>
            <p:nvPr/>
          </p:nvSpPr>
          <p:spPr>
            <a:xfrm>
              <a:off x="7596336" y="221324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E</a:t>
              </a:r>
              <a:endParaRPr lang="en-US" baseline="-25000" dirty="0"/>
            </a:p>
          </p:txBody>
        </p:sp>
        <p:cxnSp>
          <p:nvCxnSpPr>
            <p:cNvPr id="69" name="68 Conector recto de flecha"/>
            <p:cNvCxnSpPr/>
            <p:nvPr/>
          </p:nvCxnSpPr>
          <p:spPr>
            <a:xfrm>
              <a:off x="7077420" y="2835962"/>
              <a:ext cx="144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69 Conector recto de flecha"/>
            <p:cNvCxnSpPr/>
            <p:nvPr/>
          </p:nvCxnSpPr>
          <p:spPr>
            <a:xfrm>
              <a:off x="7668344" y="2285256"/>
              <a:ext cx="144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38841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67551" y="1340768"/>
            <a:ext cx="9108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i="1" dirty="0" smtClean="0">
                <a:solidFill>
                  <a:srgbClr val="FF0000"/>
                </a:solidFill>
              </a:rPr>
              <a:t>Ley de Gauss</a:t>
            </a:r>
          </a:p>
        </p:txBody>
      </p:sp>
      <p:grpSp>
        <p:nvGrpSpPr>
          <p:cNvPr id="10" name="9 Grupo"/>
          <p:cNvGrpSpPr/>
          <p:nvPr/>
        </p:nvGrpSpPr>
        <p:grpSpPr>
          <a:xfrm>
            <a:off x="2051720" y="4500409"/>
            <a:ext cx="4910127" cy="584775"/>
            <a:chOff x="2915816" y="2780928"/>
            <a:chExt cx="4910127" cy="584775"/>
          </a:xfrm>
        </p:grpSpPr>
        <p:sp>
          <p:nvSpPr>
            <p:cNvPr id="5" name="4 Rectángulo"/>
            <p:cNvSpPr/>
            <p:nvPr/>
          </p:nvSpPr>
          <p:spPr>
            <a:xfrm>
              <a:off x="2915816" y="2780928"/>
              <a:ext cx="4910127" cy="584775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el-GR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Φ</a:t>
              </a:r>
              <a:r>
                <a:rPr lang="es-ES" sz="3200" baseline="-250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E</a:t>
              </a:r>
              <a:r>
                <a:rPr lang="es-ES" sz="32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= ∫∫  E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baseline="300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•</a:t>
              </a:r>
              <a:r>
                <a:rPr lang="es-ES" sz="3200" baseline="-250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i="1" dirty="0" err="1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d</a:t>
              </a:r>
              <a:r>
                <a:rPr lang="es-ES" sz="3200" dirty="0" err="1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A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= q 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encerrada</a:t>
              </a:r>
              <a:r>
                <a:rPr lang="es-ES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/ </a:t>
              </a:r>
              <a:r>
                <a:rPr lang="el-GR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ε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0</a:t>
              </a:r>
              <a:endParaRPr lang="el-GR" sz="3200" baseline="-25000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cxnSp>
          <p:nvCxnSpPr>
            <p:cNvPr id="6" name="5 Conector recto de flecha"/>
            <p:cNvCxnSpPr/>
            <p:nvPr/>
          </p:nvCxnSpPr>
          <p:spPr>
            <a:xfrm>
              <a:off x="4372272" y="2877428"/>
              <a:ext cx="216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7 Conector recto de flecha"/>
            <p:cNvCxnSpPr/>
            <p:nvPr/>
          </p:nvCxnSpPr>
          <p:spPr>
            <a:xfrm>
              <a:off x="5028564" y="2867796"/>
              <a:ext cx="216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8 Elipse"/>
            <p:cNvSpPr/>
            <p:nvPr/>
          </p:nvSpPr>
          <p:spPr>
            <a:xfrm>
              <a:off x="3899436" y="2957600"/>
              <a:ext cx="216000" cy="216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107504" y="3299404"/>
            <a:ext cx="8825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El flujo de campo eléctrico a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traves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de cualquier superficie cerrada es proporcional a la carga encerrada por dicha superficie e inversamente proporcional a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6144" y="476672"/>
            <a:ext cx="2148079" cy="2692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8700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3 Conector"/>
          <p:cNvSpPr/>
          <p:nvPr/>
        </p:nvSpPr>
        <p:spPr>
          <a:xfrm rot="10151029">
            <a:off x="2372056" y="3729950"/>
            <a:ext cx="1643629" cy="1719160"/>
          </a:xfrm>
          <a:custGeom>
            <a:avLst/>
            <a:gdLst>
              <a:gd name="connsiteX0" fmla="*/ 0 w 1366132"/>
              <a:gd name="connsiteY0" fmla="*/ 1098104 h 2196208"/>
              <a:gd name="connsiteX1" fmla="*/ 683066 w 1366132"/>
              <a:gd name="connsiteY1" fmla="*/ 0 h 2196208"/>
              <a:gd name="connsiteX2" fmla="*/ 1366132 w 1366132"/>
              <a:gd name="connsiteY2" fmla="*/ 1098104 h 2196208"/>
              <a:gd name="connsiteX3" fmla="*/ 683066 w 1366132"/>
              <a:gd name="connsiteY3" fmla="*/ 2196208 h 2196208"/>
              <a:gd name="connsiteX4" fmla="*/ 0 w 1366132"/>
              <a:gd name="connsiteY4" fmla="*/ 1098104 h 2196208"/>
              <a:gd name="connsiteX0" fmla="*/ 0 w 990575"/>
              <a:gd name="connsiteY0" fmla="*/ 1098151 h 2196299"/>
              <a:gd name="connsiteX1" fmla="*/ 683066 w 990575"/>
              <a:gd name="connsiteY1" fmla="*/ 47 h 2196299"/>
              <a:gd name="connsiteX2" fmla="*/ 990575 w 990575"/>
              <a:gd name="connsiteY2" fmla="*/ 1065494 h 2196299"/>
              <a:gd name="connsiteX3" fmla="*/ 683066 w 990575"/>
              <a:gd name="connsiteY3" fmla="*/ 2196255 h 2196299"/>
              <a:gd name="connsiteX4" fmla="*/ 0 w 990575"/>
              <a:gd name="connsiteY4" fmla="*/ 1098151 h 2196299"/>
              <a:gd name="connsiteX0" fmla="*/ 0 w 1253935"/>
              <a:gd name="connsiteY0" fmla="*/ 1119990 h 2218138"/>
              <a:gd name="connsiteX1" fmla="*/ 683066 w 1253935"/>
              <a:gd name="connsiteY1" fmla="*/ 21886 h 2218138"/>
              <a:gd name="connsiteX2" fmla="*/ 1248123 w 1253935"/>
              <a:gd name="connsiteY2" fmla="*/ 440548 h 2218138"/>
              <a:gd name="connsiteX3" fmla="*/ 990575 w 1253935"/>
              <a:gd name="connsiteY3" fmla="*/ 1087333 h 2218138"/>
              <a:gd name="connsiteX4" fmla="*/ 683066 w 1253935"/>
              <a:gd name="connsiteY4" fmla="*/ 2218094 h 2218138"/>
              <a:gd name="connsiteX5" fmla="*/ 0 w 1253935"/>
              <a:gd name="connsiteY5" fmla="*/ 1119990 h 2218138"/>
              <a:gd name="connsiteX0" fmla="*/ 0 w 878377"/>
              <a:gd name="connsiteY0" fmla="*/ 1102848 h 2217291"/>
              <a:gd name="connsiteX1" fmla="*/ 307508 w 878377"/>
              <a:gd name="connsiteY1" fmla="*/ 21073 h 2217291"/>
              <a:gd name="connsiteX2" fmla="*/ 872565 w 878377"/>
              <a:gd name="connsiteY2" fmla="*/ 439735 h 2217291"/>
              <a:gd name="connsiteX3" fmla="*/ 615017 w 878377"/>
              <a:gd name="connsiteY3" fmla="*/ 1086520 h 2217291"/>
              <a:gd name="connsiteX4" fmla="*/ 307508 w 878377"/>
              <a:gd name="connsiteY4" fmla="*/ 2217281 h 2217291"/>
              <a:gd name="connsiteX5" fmla="*/ 0 w 878377"/>
              <a:gd name="connsiteY5" fmla="*/ 1102848 h 2217291"/>
              <a:gd name="connsiteX0" fmla="*/ 0 w 1343742"/>
              <a:gd name="connsiteY0" fmla="*/ 1446957 h 2243038"/>
              <a:gd name="connsiteX1" fmla="*/ 772873 w 1343742"/>
              <a:gd name="connsiteY1" fmla="*/ 38610 h 2243038"/>
              <a:gd name="connsiteX2" fmla="*/ 1337930 w 1343742"/>
              <a:gd name="connsiteY2" fmla="*/ 457272 h 2243038"/>
              <a:gd name="connsiteX3" fmla="*/ 1080382 w 1343742"/>
              <a:gd name="connsiteY3" fmla="*/ 1104057 h 2243038"/>
              <a:gd name="connsiteX4" fmla="*/ 772873 w 1343742"/>
              <a:gd name="connsiteY4" fmla="*/ 2234818 h 2243038"/>
              <a:gd name="connsiteX5" fmla="*/ 0 w 1343742"/>
              <a:gd name="connsiteY5" fmla="*/ 1446957 h 2243038"/>
              <a:gd name="connsiteX0" fmla="*/ 123 w 1343865"/>
              <a:gd name="connsiteY0" fmla="*/ 1446957 h 1894017"/>
              <a:gd name="connsiteX1" fmla="*/ 772996 w 1343865"/>
              <a:gd name="connsiteY1" fmla="*/ 38610 h 1894017"/>
              <a:gd name="connsiteX2" fmla="*/ 1338053 w 1343865"/>
              <a:gd name="connsiteY2" fmla="*/ 457272 h 1894017"/>
              <a:gd name="connsiteX3" fmla="*/ 1080505 w 1343865"/>
              <a:gd name="connsiteY3" fmla="*/ 1104057 h 1894017"/>
              <a:gd name="connsiteX4" fmla="*/ 715846 w 1343865"/>
              <a:gd name="connsiteY4" fmla="*/ 1883754 h 1894017"/>
              <a:gd name="connsiteX5" fmla="*/ 123 w 1343865"/>
              <a:gd name="connsiteY5" fmla="*/ 1446957 h 1894017"/>
              <a:gd name="connsiteX0" fmla="*/ 123 w 1707226"/>
              <a:gd name="connsiteY0" fmla="*/ 1534824 h 1981884"/>
              <a:gd name="connsiteX1" fmla="*/ 772996 w 1707226"/>
              <a:gd name="connsiteY1" fmla="*/ 126477 h 1981884"/>
              <a:gd name="connsiteX2" fmla="*/ 1695359 w 1707226"/>
              <a:gd name="connsiteY2" fmla="*/ 114731 h 1981884"/>
              <a:gd name="connsiteX3" fmla="*/ 1338053 w 1707226"/>
              <a:gd name="connsiteY3" fmla="*/ 545139 h 1981884"/>
              <a:gd name="connsiteX4" fmla="*/ 1080505 w 1707226"/>
              <a:gd name="connsiteY4" fmla="*/ 1191924 h 1981884"/>
              <a:gd name="connsiteX5" fmla="*/ 715846 w 1707226"/>
              <a:gd name="connsiteY5" fmla="*/ 1971621 h 1981884"/>
              <a:gd name="connsiteX6" fmla="*/ 123 w 1707226"/>
              <a:gd name="connsiteY6" fmla="*/ 1534824 h 1981884"/>
              <a:gd name="connsiteX0" fmla="*/ 123 w 1919550"/>
              <a:gd name="connsiteY0" fmla="*/ 1534824 h 1981884"/>
              <a:gd name="connsiteX1" fmla="*/ 772996 w 1919550"/>
              <a:gd name="connsiteY1" fmla="*/ 126477 h 1981884"/>
              <a:gd name="connsiteX2" fmla="*/ 1695359 w 1919550"/>
              <a:gd name="connsiteY2" fmla="*/ 114731 h 1981884"/>
              <a:gd name="connsiteX3" fmla="*/ 1917717 w 1919550"/>
              <a:gd name="connsiteY3" fmla="*/ 928861 h 1981884"/>
              <a:gd name="connsiteX4" fmla="*/ 1080505 w 1919550"/>
              <a:gd name="connsiteY4" fmla="*/ 1191924 h 1981884"/>
              <a:gd name="connsiteX5" fmla="*/ 715846 w 1919550"/>
              <a:gd name="connsiteY5" fmla="*/ 1971621 h 1981884"/>
              <a:gd name="connsiteX6" fmla="*/ 123 w 1919550"/>
              <a:gd name="connsiteY6" fmla="*/ 1534824 h 1981884"/>
              <a:gd name="connsiteX0" fmla="*/ 123 w 1721249"/>
              <a:gd name="connsiteY0" fmla="*/ 1534824 h 1981884"/>
              <a:gd name="connsiteX1" fmla="*/ 772996 w 1721249"/>
              <a:gd name="connsiteY1" fmla="*/ 126477 h 1981884"/>
              <a:gd name="connsiteX2" fmla="*/ 1695359 w 1721249"/>
              <a:gd name="connsiteY2" fmla="*/ 114731 h 1981884"/>
              <a:gd name="connsiteX3" fmla="*/ 1640131 w 1721249"/>
              <a:gd name="connsiteY3" fmla="*/ 724754 h 1981884"/>
              <a:gd name="connsiteX4" fmla="*/ 1080505 w 1721249"/>
              <a:gd name="connsiteY4" fmla="*/ 1191924 h 1981884"/>
              <a:gd name="connsiteX5" fmla="*/ 715846 w 1721249"/>
              <a:gd name="connsiteY5" fmla="*/ 1971621 h 1981884"/>
              <a:gd name="connsiteX6" fmla="*/ 123 w 1721249"/>
              <a:gd name="connsiteY6" fmla="*/ 1534824 h 1981884"/>
              <a:gd name="connsiteX0" fmla="*/ 123 w 1642766"/>
              <a:gd name="connsiteY0" fmla="*/ 1495422 h 1942482"/>
              <a:gd name="connsiteX1" fmla="*/ 772996 w 1642766"/>
              <a:gd name="connsiteY1" fmla="*/ 87075 h 1942482"/>
              <a:gd name="connsiteX2" fmla="*/ 1450431 w 1642766"/>
              <a:gd name="connsiteY2" fmla="*/ 189629 h 1942482"/>
              <a:gd name="connsiteX3" fmla="*/ 1640131 w 1642766"/>
              <a:gd name="connsiteY3" fmla="*/ 685352 h 1942482"/>
              <a:gd name="connsiteX4" fmla="*/ 1080505 w 1642766"/>
              <a:gd name="connsiteY4" fmla="*/ 1152522 h 1942482"/>
              <a:gd name="connsiteX5" fmla="*/ 715846 w 1642766"/>
              <a:gd name="connsiteY5" fmla="*/ 1932219 h 1942482"/>
              <a:gd name="connsiteX6" fmla="*/ 123 w 1642766"/>
              <a:gd name="connsiteY6" fmla="*/ 1495422 h 1942482"/>
              <a:gd name="connsiteX0" fmla="*/ 143 w 1650525"/>
              <a:gd name="connsiteY0" fmla="*/ 1495422 h 1936358"/>
              <a:gd name="connsiteX1" fmla="*/ 773016 w 1650525"/>
              <a:gd name="connsiteY1" fmla="*/ 87075 h 1936358"/>
              <a:gd name="connsiteX2" fmla="*/ 1450451 w 1650525"/>
              <a:gd name="connsiteY2" fmla="*/ 189629 h 1936358"/>
              <a:gd name="connsiteX3" fmla="*/ 1640151 w 1650525"/>
              <a:gd name="connsiteY3" fmla="*/ 685352 h 1936358"/>
              <a:gd name="connsiteX4" fmla="*/ 1554054 w 1650525"/>
              <a:gd name="connsiteY4" fmla="*/ 1299479 h 1936358"/>
              <a:gd name="connsiteX5" fmla="*/ 715866 w 1650525"/>
              <a:gd name="connsiteY5" fmla="*/ 1932219 h 1936358"/>
              <a:gd name="connsiteX6" fmla="*/ 143 w 1650525"/>
              <a:gd name="connsiteY6" fmla="*/ 1495422 h 1936358"/>
              <a:gd name="connsiteX0" fmla="*/ 551 w 1650933"/>
              <a:gd name="connsiteY0" fmla="*/ 1495422 h 1705333"/>
              <a:gd name="connsiteX1" fmla="*/ 773424 w 1650933"/>
              <a:gd name="connsiteY1" fmla="*/ 87075 h 1705333"/>
              <a:gd name="connsiteX2" fmla="*/ 1450859 w 1650933"/>
              <a:gd name="connsiteY2" fmla="*/ 189629 h 1705333"/>
              <a:gd name="connsiteX3" fmla="*/ 1640559 w 1650933"/>
              <a:gd name="connsiteY3" fmla="*/ 685352 h 1705333"/>
              <a:gd name="connsiteX4" fmla="*/ 1554462 w 1650933"/>
              <a:gd name="connsiteY4" fmla="*/ 1299479 h 1705333"/>
              <a:gd name="connsiteX5" fmla="*/ 895888 w 1650933"/>
              <a:gd name="connsiteY5" fmla="*/ 1679126 h 1705333"/>
              <a:gd name="connsiteX6" fmla="*/ 551 w 1650933"/>
              <a:gd name="connsiteY6" fmla="*/ 1495422 h 1705333"/>
              <a:gd name="connsiteX0" fmla="*/ 551 w 1643629"/>
              <a:gd name="connsiteY0" fmla="*/ 1495422 h 1719160"/>
              <a:gd name="connsiteX1" fmla="*/ 773424 w 1643629"/>
              <a:gd name="connsiteY1" fmla="*/ 87075 h 1719160"/>
              <a:gd name="connsiteX2" fmla="*/ 1450859 w 1643629"/>
              <a:gd name="connsiteY2" fmla="*/ 189629 h 1719160"/>
              <a:gd name="connsiteX3" fmla="*/ 1640559 w 1643629"/>
              <a:gd name="connsiteY3" fmla="*/ 685352 h 1719160"/>
              <a:gd name="connsiteX4" fmla="*/ 1170741 w 1643629"/>
              <a:gd name="connsiteY4" fmla="*/ 1111700 h 1719160"/>
              <a:gd name="connsiteX5" fmla="*/ 895888 w 1643629"/>
              <a:gd name="connsiteY5" fmla="*/ 1679126 h 1719160"/>
              <a:gd name="connsiteX6" fmla="*/ 551 w 1643629"/>
              <a:gd name="connsiteY6" fmla="*/ 1495422 h 171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3629" h="1719160">
                <a:moveTo>
                  <a:pt x="551" y="1495422"/>
                </a:moveTo>
                <a:cubicBezTo>
                  <a:pt x="-19860" y="1230080"/>
                  <a:pt x="531706" y="304707"/>
                  <a:pt x="773424" y="87075"/>
                </a:cubicBezTo>
                <a:cubicBezTo>
                  <a:pt x="1015142" y="-130557"/>
                  <a:pt x="1356683" y="119852"/>
                  <a:pt x="1450859" y="189629"/>
                </a:cubicBezTo>
                <a:cubicBezTo>
                  <a:pt x="1545035" y="259406"/>
                  <a:pt x="1593356" y="505820"/>
                  <a:pt x="1640559" y="685352"/>
                </a:cubicBezTo>
                <a:cubicBezTo>
                  <a:pt x="1687762" y="864884"/>
                  <a:pt x="1175110" y="747407"/>
                  <a:pt x="1170741" y="1111700"/>
                </a:cubicBezTo>
                <a:cubicBezTo>
                  <a:pt x="1166372" y="1475993"/>
                  <a:pt x="1090920" y="1615172"/>
                  <a:pt x="895888" y="1679126"/>
                </a:cubicBezTo>
                <a:cubicBezTo>
                  <a:pt x="700856" y="1743080"/>
                  <a:pt x="20962" y="1760764"/>
                  <a:pt x="551" y="1495422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Conector"/>
          <p:cNvSpPr/>
          <p:nvPr/>
        </p:nvSpPr>
        <p:spPr>
          <a:xfrm>
            <a:off x="309253" y="3261568"/>
            <a:ext cx="1343865" cy="1894017"/>
          </a:xfrm>
          <a:custGeom>
            <a:avLst/>
            <a:gdLst>
              <a:gd name="connsiteX0" fmla="*/ 0 w 1366132"/>
              <a:gd name="connsiteY0" fmla="*/ 1098104 h 2196208"/>
              <a:gd name="connsiteX1" fmla="*/ 683066 w 1366132"/>
              <a:gd name="connsiteY1" fmla="*/ 0 h 2196208"/>
              <a:gd name="connsiteX2" fmla="*/ 1366132 w 1366132"/>
              <a:gd name="connsiteY2" fmla="*/ 1098104 h 2196208"/>
              <a:gd name="connsiteX3" fmla="*/ 683066 w 1366132"/>
              <a:gd name="connsiteY3" fmla="*/ 2196208 h 2196208"/>
              <a:gd name="connsiteX4" fmla="*/ 0 w 1366132"/>
              <a:gd name="connsiteY4" fmla="*/ 1098104 h 2196208"/>
              <a:gd name="connsiteX0" fmla="*/ 0 w 990575"/>
              <a:gd name="connsiteY0" fmla="*/ 1098151 h 2196299"/>
              <a:gd name="connsiteX1" fmla="*/ 683066 w 990575"/>
              <a:gd name="connsiteY1" fmla="*/ 47 h 2196299"/>
              <a:gd name="connsiteX2" fmla="*/ 990575 w 990575"/>
              <a:gd name="connsiteY2" fmla="*/ 1065494 h 2196299"/>
              <a:gd name="connsiteX3" fmla="*/ 683066 w 990575"/>
              <a:gd name="connsiteY3" fmla="*/ 2196255 h 2196299"/>
              <a:gd name="connsiteX4" fmla="*/ 0 w 990575"/>
              <a:gd name="connsiteY4" fmla="*/ 1098151 h 2196299"/>
              <a:gd name="connsiteX0" fmla="*/ 0 w 1253935"/>
              <a:gd name="connsiteY0" fmla="*/ 1119990 h 2218138"/>
              <a:gd name="connsiteX1" fmla="*/ 683066 w 1253935"/>
              <a:gd name="connsiteY1" fmla="*/ 21886 h 2218138"/>
              <a:gd name="connsiteX2" fmla="*/ 1248123 w 1253935"/>
              <a:gd name="connsiteY2" fmla="*/ 440548 h 2218138"/>
              <a:gd name="connsiteX3" fmla="*/ 990575 w 1253935"/>
              <a:gd name="connsiteY3" fmla="*/ 1087333 h 2218138"/>
              <a:gd name="connsiteX4" fmla="*/ 683066 w 1253935"/>
              <a:gd name="connsiteY4" fmla="*/ 2218094 h 2218138"/>
              <a:gd name="connsiteX5" fmla="*/ 0 w 1253935"/>
              <a:gd name="connsiteY5" fmla="*/ 1119990 h 2218138"/>
              <a:gd name="connsiteX0" fmla="*/ 0 w 878377"/>
              <a:gd name="connsiteY0" fmla="*/ 1102848 h 2217291"/>
              <a:gd name="connsiteX1" fmla="*/ 307508 w 878377"/>
              <a:gd name="connsiteY1" fmla="*/ 21073 h 2217291"/>
              <a:gd name="connsiteX2" fmla="*/ 872565 w 878377"/>
              <a:gd name="connsiteY2" fmla="*/ 439735 h 2217291"/>
              <a:gd name="connsiteX3" fmla="*/ 615017 w 878377"/>
              <a:gd name="connsiteY3" fmla="*/ 1086520 h 2217291"/>
              <a:gd name="connsiteX4" fmla="*/ 307508 w 878377"/>
              <a:gd name="connsiteY4" fmla="*/ 2217281 h 2217291"/>
              <a:gd name="connsiteX5" fmla="*/ 0 w 878377"/>
              <a:gd name="connsiteY5" fmla="*/ 1102848 h 2217291"/>
              <a:gd name="connsiteX0" fmla="*/ 0 w 1343742"/>
              <a:gd name="connsiteY0" fmla="*/ 1446957 h 2243038"/>
              <a:gd name="connsiteX1" fmla="*/ 772873 w 1343742"/>
              <a:gd name="connsiteY1" fmla="*/ 38610 h 2243038"/>
              <a:gd name="connsiteX2" fmla="*/ 1337930 w 1343742"/>
              <a:gd name="connsiteY2" fmla="*/ 457272 h 2243038"/>
              <a:gd name="connsiteX3" fmla="*/ 1080382 w 1343742"/>
              <a:gd name="connsiteY3" fmla="*/ 1104057 h 2243038"/>
              <a:gd name="connsiteX4" fmla="*/ 772873 w 1343742"/>
              <a:gd name="connsiteY4" fmla="*/ 2234818 h 2243038"/>
              <a:gd name="connsiteX5" fmla="*/ 0 w 1343742"/>
              <a:gd name="connsiteY5" fmla="*/ 1446957 h 2243038"/>
              <a:gd name="connsiteX0" fmla="*/ 123 w 1343865"/>
              <a:gd name="connsiteY0" fmla="*/ 1446957 h 1894017"/>
              <a:gd name="connsiteX1" fmla="*/ 772996 w 1343865"/>
              <a:gd name="connsiteY1" fmla="*/ 38610 h 1894017"/>
              <a:gd name="connsiteX2" fmla="*/ 1338053 w 1343865"/>
              <a:gd name="connsiteY2" fmla="*/ 457272 h 1894017"/>
              <a:gd name="connsiteX3" fmla="*/ 1080505 w 1343865"/>
              <a:gd name="connsiteY3" fmla="*/ 1104057 h 1894017"/>
              <a:gd name="connsiteX4" fmla="*/ 715846 w 1343865"/>
              <a:gd name="connsiteY4" fmla="*/ 1883754 h 1894017"/>
              <a:gd name="connsiteX5" fmla="*/ 123 w 1343865"/>
              <a:gd name="connsiteY5" fmla="*/ 1446957 h 189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3865" h="1894017">
                <a:moveTo>
                  <a:pt x="123" y="1446957"/>
                </a:moveTo>
                <a:cubicBezTo>
                  <a:pt x="9648" y="1139433"/>
                  <a:pt x="550008" y="203558"/>
                  <a:pt x="772996" y="38610"/>
                </a:cubicBezTo>
                <a:cubicBezTo>
                  <a:pt x="995984" y="-126338"/>
                  <a:pt x="1286802" y="279697"/>
                  <a:pt x="1338053" y="457272"/>
                </a:cubicBezTo>
                <a:cubicBezTo>
                  <a:pt x="1389305" y="634847"/>
                  <a:pt x="1084874" y="739764"/>
                  <a:pt x="1080505" y="1104057"/>
                </a:cubicBezTo>
                <a:cubicBezTo>
                  <a:pt x="1076136" y="1468350"/>
                  <a:pt x="895910" y="1826604"/>
                  <a:pt x="715846" y="1883754"/>
                </a:cubicBezTo>
                <a:cubicBezTo>
                  <a:pt x="535782" y="1940904"/>
                  <a:pt x="-9402" y="1754481"/>
                  <a:pt x="123" y="1446957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3 Grupo"/>
          <p:cNvGrpSpPr/>
          <p:nvPr/>
        </p:nvGrpSpPr>
        <p:grpSpPr>
          <a:xfrm>
            <a:off x="2009195" y="1580737"/>
            <a:ext cx="4910127" cy="584775"/>
            <a:chOff x="2915816" y="2780928"/>
            <a:chExt cx="4910127" cy="584775"/>
          </a:xfrm>
        </p:grpSpPr>
        <p:sp>
          <p:nvSpPr>
            <p:cNvPr id="5" name="4 Rectángulo"/>
            <p:cNvSpPr/>
            <p:nvPr/>
          </p:nvSpPr>
          <p:spPr>
            <a:xfrm>
              <a:off x="2915816" y="2780928"/>
              <a:ext cx="4910127" cy="584775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el-GR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Φ</a:t>
              </a:r>
              <a:r>
                <a:rPr lang="es-ES" sz="3200" baseline="-250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E</a:t>
              </a:r>
              <a:r>
                <a:rPr lang="es-ES" sz="32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= ∫∫  E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baseline="300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•</a:t>
              </a:r>
              <a:r>
                <a:rPr lang="es-ES" sz="3200" baseline="-250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i="1" dirty="0" err="1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d</a:t>
              </a:r>
              <a:r>
                <a:rPr lang="es-ES" sz="3200" dirty="0" err="1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A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= q 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encerrada</a:t>
              </a:r>
              <a:r>
                <a:rPr lang="es-ES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/ </a:t>
              </a:r>
              <a:r>
                <a:rPr lang="el-GR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ε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0</a:t>
              </a:r>
              <a:endParaRPr lang="el-GR" sz="3200" baseline="-25000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cxnSp>
          <p:nvCxnSpPr>
            <p:cNvPr id="6" name="5 Conector recto de flecha"/>
            <p:cNvCxnSpPr/>
            <p:nvPr/>
          </p:nvCxnSpPr>
          <p:spPr>
            <a:xfrm>
              <a:off x="4372272" y="2877428"/>
              <a:ext cx="216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6 Conector recto de flecha"/>
            <p:cNvCxnSpPr/>
            <p:nvPr/>
          </p:nvCxnSpPr>
          <p:spPr>
            <a:xfrm>
              <a:off x="5028564" y="2867796"/>
              <a:ext cx="216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7 Elipse"/>
            <p:cNvSpPr/>
            <p:nvPr/>
          </p:nvSpPr>
          <p:spPr>
            <a:xfrm>
              <a:off x="3899436" y="2957600"/>
              <a:ext cx="216000" cy="216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ângulo 3"/>
          <p:cNvSpPr/>
          <p:nvPr/>
        </p:nvSpPr>
        <p:spPr>
          <a:xfrm>
            <a:off x="72008" y="200834"/>
            <a:ext cx="9108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i="1" dirty="0" smtClean="0">
                <a:solidFill>
                  <a:srgbClr val="FF0000"/>
                </a:solidFill>
              </a:rPr>
              <a:t>Ley de Gauss</a:t>
            </a:r>
          </a:p>
        </p:txBody>
      </p:sp>
      <p:sp>
        <p:nvSpPr>
          <p:cNvPr id="10" name="9 Elipse"/>
          <p:cNvSpPr/>
          <p:nvPr/>
        </p:nvSpPr>
        <p:spPr>
          <a:xfrm>
            <a:off x="775671" y="4221088"/>
            <a:ext cx="324000" cy="324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+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3193871" y="3878188"/>
            <a:ext cx="324000" cy="324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+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2830354" y="4822440"/>
            <a:ext cx="324000" cy="3240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-</a:t>
            </a:r>
            <a:endParaRPr lang="en-US" sz="2400" b="1" dirty="0"/>
          </a:p>
        </p:txBody>
      </p:sp>
      <p:sp>
        <p:nvSpPr>
          <p:cNvPr id="16" name="13 Conector"/>
          <p:cNvSpPr/>
          <p:nvPr/>
        </p:nvSpPr>
        <p:spPr>
          <a:xfrm rot="2152533">
            <a:off x="1068304" y="4978759"/>
            <a:ext cx="1283338" cy="1218601"/>
          </a:xfrm>
          <a:custGeom>
            <a:avLst/>
            <a:gdLst>
              <a:gd name="connsiteX0" fmla="*/ 0 w 1366132"/>
              <a:gd name="connsiteY0" fmla="*/ 1098104 h 2196208"/>
              <a:gd name="connsiteX1" fmla="*/ 683066 w 1366132"/>
              <a:gd name="connsiteY1" fmla="*/ 0 h 2196208"/>
              <a:gd name="connsiteX2" fmla="*/ 1366132 w 1366132"/>
              <a:gd name="connsiteY2" fmla="*/ 1098104 h 2196208"/>
              <a:gd name="connsiteX3" fmla="*/ 683066 w 1366132"/>
              <a:gd name="connsiteY3" fmla="*/ 2196208 h 2196208"/>
              <a:gd name="connsiteX4" fmla="*/ 0 w 1366132"/>
              <a:gd name="connsiteY4" fmla="*/ 1098104 h 2196208"/>
              <a:gd name="connsiteX0" fmla="*/ 0 w 990575"/>
              <a:gd name="connsiteY0" fmla="*/ 1098151 h 2196299"/>
              <a:gd name="connsiteX1" fmla="*/ 683066 w 990575"/>
              <a:gd name="connsiteY1" fmla="*/ 47 h 2196299"/>
              <a:gd name="connsiteX2" fmla="*/ 990575 w 990575"/>
              <a:gd name="connsiteY2" fmla="*/ 1065494 h 2196299"/>
              <a:gd name="connsiteX3" fmla="*/ 683066 w 990575"/>
              <a:gd name="connsiteY3" fmla="*/ 2196255 h 2196299"/>
              <a:gd name="connsiteX4" fmla="*/ 0 w 990575"/>
              <a:gd name="connsiteY4" fmla="*/ 1098151 h 2196299"/>
              <a:gd name="connsiteX0" fmla="*/ 0 w 1253935"/>
              <a:gd name="connsiteY0" fmla="*/ 1119990 h 2218138"/>
              <a:gd name="connsiteX1" fmla="*/ 683066 w 1253935"/>
              <a:gd name="connsiteY1" fmla="*/ 21886 h 2218138"/>
              <a:gd name="connsiteX2" fmla="*/ 1248123 w 1253935"/>
              <a:gd name="connsiteY2" fmla="*/ 440548 h 2218138"/>
              <a:gd name="connsiteX3" fmla="*/ 990575 w 1253935"/>
              <a:gd name="connsiteY3" fmla="*/ 1087333 h 2218138"/>
              <a:gd name="connsiteX4" fmla="*/ 683066 w 1253935"/>
              <a:gd name="connsiteY4" fmla="*/ 2218094 h 2218138"/>
              <a:gd name="connsiteX5" fmla="*/ 0 w 1253935"/>
              <a:gd name="connsiteY5" fmla="*/ 1119990 h 2218138"/>
              <a:gd name="connsiteX0" fmla="*/ 0 w 878377"/>
              <a:gd name="connsiteY0" fmla="*/ 1102848 h 2217291"/>
              <a:gd name="connsiteX1" fmla="*/ 307508 w 878377"/>
              <a:gd name="connsiteY1" fmla="*/ 21073 h 2217291"/>
              <a:gd name="connsiteX2" fmla="*/ 872565 w 878377"/>
              <a:gd name="connsiteY2" fmla="*/ 439735 h 2217291"/>
              <a:gd name="connsiteX3" fmla="*/ 615017 w 878377"/>
              <a:gd name="connsiteY3" fmla="*/ 1086520 h 2217291"/>
              <a:gd name="connsiteX4" fmla="*/ 307508 w 878377"/>
              <a:gd name="connsiteY4" fmla="*/ 2217281 h 2217291"/>
              <a:gd name="connsiteX5" fmla="*/ 0 w 878377"/>
              <a:gd name="connsiteY5" fmla="*/ 1102848 h 2217291"/>
              <a:gd name="connsiteX0" fmla="*/ 0 w 1343742"/>
              <a:gd name="connsiteY0" fmla="*/ 1446957 h 2243038"/>
              <a:gd name="connsiteX1" fmla="*/ 772873 w 1343742"/>
              <a:gd name="connsiteY1" fmla="*/ 38610 h 2243038"/>
              <a:gd name="connsiteX2" fmla="*/ 1337930 w 1343742"/>
              <a:gd name="connsiteY2" fmla="*/ 457272 h 2243038"/>
              <a:gd name="connsiteX3" fmla="*/ 1080382 w 1343742"/>
              <a:gd name="connsiteY3" fmla="*/ 1104057 h 2243038"/>
              <a:gd name="connsiteX4" fmla="*/ 772873 w 1343742"/>
              <a:gd name="connsiteY4" fmla="*/ 2234818 h 2243038"/>
              <a:gd name="connsiteX5" fmla="*/ 0 w 1343742"/>
              <a:gd name="connsiteY5" fmla="*/ 1446957 h 2243038"/>
              <a:gd name="connsiteX0" fmla="*/ 123 w 1343865"/>
              <a:gd name="connsiteY0" fmla="*/ 1446957 h 1894017"/>
              <a:gd name="connsiteX1" fmla="*/ 772996 w 1343865"/>
              <a:gd name="connsiteY1" fmla="*/ 38610 h 1894017"/>
              <a:gd name="connsiteX2" fmla="*/ 1338053 w 1343865"/>
              <a:gd name="connsiteY2" fmla="*/ 457272 h 1894017"/>
              <a:gd name="connsiteX3" fmla="*/ 1080505 w 1343865"/>
              <a:gd name="connsiteY3" fmla="*/ 1104057 h 1894017"/>
              <a:gd name="connsiteX4" fmla="*/ 715846 w 1343865"/>
              <a:gd name="connsiteY4" fmla="*/ 1883754 h 1894017"/>
              <a:gd name="connsiteX5" fmla="*/ 123 w 1343865"/>
              <a:gd name="connsiteY5" fmla="*/ 1446957 h 1894017"/>
              <a:gd name="connsiteX0" fmla="*/ 123 w 1707226"/>
              <a:gd name="connsiteY0" fmla="*/ 1534824 h 1981884"/>
              <a:gd name="connsiteX1" fmla="*/ 772996 w 1707226"/>
              <a:gd name="connsiteY1" fmla="*/ 126477 h 1981884"/>
              <a:gd name="connsiteX2" fmla="*/ 1695359 w 1707226"/>
              <a:gd name="connsiteY2" fmla="*/ 114731 h 1981884"/>
              <a:gd name="connsiteX3" fmla="*/ 1338053 w 1707226"/>
              <a:gd name="connsiteY3" fmla="*/ 545139 h 1981884"/>
              <a:gd name="connsiteX4" fmla="*/ 1080505 w 1707226"/>
              <a:gd name="connsiteY4" fmla="*/ 1191924 h 1981884"/>
              <a:gd name="connsiteX5" fmla="*/ 715846 w 1707226"/>
              <a:gd name="connsiteY5" fmla="*/ 1971621 h 1981884"/>
              <a:gd name="connsiteX6" fmla="*/ 123 w 1707226"/>
              <a:gd name="connsiteY6" fmla="*/ 1534824 h 1981884"/>
              <a:gd name="connsiteX0" fmla="*/ 123 w 1919550"/>
              <a:gd name="connsiteY0" fmla="*/ 1534824 h 1981884"/>
              <a:gd name="connsiteX1" fmla="*/ 772996 w 1919550"/>
              <a:gd name="connsiteY1" fmla="*/ 126477 h 1981884"/>
              <a:gd name="connsiteX2" fmla="*/ 1695359 w 1919550"/>
              <a:gd name="connsiteY2" fmla="*/ 114731 h 1981884"/>
              <a:gd name="connsiteX3" fmla="*/ 1917717 w 1919550"/>
              <a:gd name="connsiteY3" fmla="*/ 928861 h 1981884"/>
              <a:gd name="connsiteX4" fmla="*/ 1080505 w 1919550"/>
              <a:gd name="connsiteY4" fmla="*/ 1191924 h 1981884"/>
              <a:gd name="connsiteX5" fmla="*/ 715846 w 1919550"/>
              <a:gd name="connsiteY5" fmla="*/ 1971621 h 1981884"/>
              <a:gd name="connsiteX6" fmla="*/ 123 w 1919550"/>
              <a:gd name="connsiteY6" fmla="*/ 1534824 h 1981884"/>
              <a:gd name="connsiteX0" fmla="*/ 123 w 1721249"/>
              <a:gd name="connsiteY0" fmla="*/ 1534824 h 1981884"/>
              <a:gd name="connsiteX1" fmla="*/ 772996 w 1721249"/>
              <a:gd name="connsiteY1" fmla="*/ 126477 h 1981884"/>
              <a:gd name="connsiteX2" fmla="*/ 1695359 w 1721249"/>
              <a:gd name="connsiteY2" fmla="*/ 114731 h 1981884"/>
              <a:gd name="connsiteX3" fmla="*/ 1640131 w 1721249"/>
              <a:gd name="connsiteY3" fmla="*/ 724754 h 1981884"/>
              <a:gd name="connsiteX4" fmla="*/ 1080505 w 1721249"/>
              <a:gd name="connsiteY4" fmla="*/ 1191924 h 1981884"/>
              <a:gd name="connsiteX5" fmla="*/ 715846 w 1721249"/>
              <a:gd name="connsiteY5" fmla="*/ 1971621 h 1981884"/>
              <a:gd name="connsiteX6" fmla="*/ 123 w 1721249"/>
              <a:gd name="connsiteY6" fmla="*/ 1534824 h 1981884"/>
              <a:gd name="connsiteX0" fmla="*/ 123 w 1642766"/>
              <a:gd name="connsiteY0" fmla="*/ 1495422 h 1942482"/>
              <a:gd name="connsiteX1" fmla="*/ 772996 w 1642766"/>
              <a:gd name="connsiteY1" fmla="*/ 87075 h 1942482"/>
              <a:gd name="connsiteX2" fmla="*/ 1450431 w 1642766"/>
              <a:gd name="connsiteY2" fmla="*/ 189629 h 1942482"/>
              <a:gd name="connsiteX3" fmla="*/ 1640131 w 1642766"/>
              <a:gd name="connsiteY3" fmla="*/ 685352 h 1942482"/>
              <a:gd name="connsiteX4" fmla="*/ 1080505 w 1642766"/>
              <a:gd name="connsiteY4" fmla="*/ 1152522 h 1942482"/>
              <a:gd name="connsiteX5" fmla="*/ 715846 w 1642766"/>
              <a:gd name="connsiteY5" fmla="*/ 1932219 h 1942482"/>
              <a:gd name="connsiteX6" fmla="*/ 123 w 1642766"/>
              <a:gd name="connsiteY6" fmla="*/ 1495422 h 1942482"/>
              <a:gd name="connsiteX0" fmla="*/ 143 w 1650525"/>
              <a:gd name="connsiteY0" fmla="*/ 1495422 h 1936358"/>
              <a:gd name="connsiteX1" fmla="*/ 773016 w 1650525"/>
              <a:gd name="connsiteY1" fmla="*/ 87075 h 1936358"/>
              <a:gd name="connsiteX2" fmla="*/ 1450451 w 1650525"/>
              <a:gd name="connsiteY2" fmla="*/ 189629 h 1936358"/>
              <a:gd name="connsiteX3" fmla="*/ 1640151 w 1650525"/>
              <a:gd name="connsiteY3" fmla="*/ 685352 h 1936358"/>
              <a:gd name="connsiteX4" fmla="*/ 1554054 w 1650525"/>
              <a:gd name="connsiteY4" fmla="*/ 1299479 h 1936358"/>
              <a:gd name="connsiteX5" fmla="*/ 715866 w 1650525"/>
              <a:gd name="connsiteY5" fmla="*/ 1932219 h 1936358"/>
              <a:gd name="connsiteX6" fmla="*/ 143 w 1650525"/>
              <a:gd name="connsiteY6" fmla="*/ 1495422 h 1936358"/>
              <a:gd name="connsiteX0" fmla="*/ 551 w 1650933"/>
              <a:gd name="connsiteY0" fmla="*/ 1495422 h 1705333"/>
              <a:gd name="connsiteX1" fmla="*/ 773424 w 1650933"/>
              <a:gd name="connsiteY1" fmla="*/ 87075 h 1705333"/>
              <a:gd name="connsiteX2" fmla="*/ 1450859 w 1650933"/>
              <a:gd name="connsiteY2" fmla="*/ 189629 h 1705333"/>
              <a:gd name="connsiteX3" fmla="*/ 1640559 w 1650933"/>
              <a:gd name="connsiteY3" fmla="*/ 685352 h 1705333"/>
              <a:gd name="connsiteX4" fmla="*/ 1554462 w 1650933"/>
              <a:gd name="connsiteY4" fmla="*/ 1299479 h 1705333"/>
              <a:gd name="connsiteX5" fmla="*/ 895888 w 1650933"/>
              <a:gd name="connsiteY5" fmla="*/ 1679126 h 1705333"/>
              <a:gd name="connsiteX6" fmla="*/ 551 w 1650933"/>
              <a:gd name="connsiteY6" fmla="*/ 1495422 h 1705333"/>
              <a:gd name="connsiteX0" fmla="*/ 551 w 1643629"/>
              <a:gd name="connsiteY0" fmla="*/ 1495422 h 1719160"/>
              <a:gd name="connsiteX1" fmla="*/ 773424 w 1643629"/>
              <a:gd name="connsiteY1" fmla="*/ 87075 h 1719160"/>
              <a:gd name="connsiteX2" fmla="*/ 1450859 w 1643629"/>
              <a:gd name="connsiteY2" fmla="*/ 189629 h 1719160"/>
              <a:gd name="connsiteX3" fmla="*/ 1640559 w 1643629"/>
              <a:gd name="connsiteY3" fmla="*/ 685352 h 1719160"/>
              <a:gd name="connsiteX4" fmla="*/ 1170741 w 1643629"/>
              <a:gd name="connsiteY4" fmla="*/ 1111700 h 1719160"/>
              <a:gd name="connsiteX5" fmla="*/ 895888 w 1643629"/>
              <a:gd name="connsiteY5" fmla="*/ 1679126 h 1719160"/>
              <a:gd name="connsiteX6" fmla="*/ 551 w 1643629"/>
              <a:gd name="connsiteY6" fmla="*/ 1495422 h 1719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3629" h="1719160">
                <a:moveTo>
                  <a:pt x="551" y="1495422"/>
                </a:moveTo>
                <a:cubicBezTo>
                  <a:pt x="-19860" y="1230080"/>
                  <a:pt x="531706" y="304707"/>
                  <a:pt x="773424" y="87075"/>
                </a:cubicBezTo>
                <a:cubicBezTo>
                  <a:pt x="1015142" y="-130557"/>
                  <a:pt x="1356683" y="119852"/>
                  <a:pt x="1450859" y="189629"/>
                </a:cubicBezTo>
                <a:cubicBezTo>
                  <a:pt x="1545035" y="259406"/>
                  <a:pt x="1593356" y="505820"/>
                  <a:pt x="1640559" y="685352"/>
                </a:cubicBezTo>
                <a:cubicBezTo>
                  <a:pt x="1687762" y="864884"/>
                  <a:pt x="1175110" y="747407"/>
                  <a:pt x="1170741" y="1111700"/>
                </a:cubicBezTo>
                <a:cubicBezTo>
                  <a:pt x="1166372" y="1475993"/>
                  <a:pt x="1090920" y="1615172"/>
                  <a:pt x="895888" y="1679126"/>
                </a:cubicBezTo>
                <a:cubicBezTo>
                  <a:pt x="700856" y="1743080"/>
                  <a:pt x="20962" y="1760764"/>
                  <a:pt x="551" y="1495422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CuadroTexto"/>
          <p:cNvSpPr txBox="1"/>
          <p:nvPr/>
        </p:nvSpPr>
        <p:spPr>
          <a:xfrm>
            <a:off x="179512" y="3753000"/>
            <a:ext cx="47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1835696" y="5075892"/>
            <a:ext cx="47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491880" y="3573016"/>
            <a:ext cx="47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2182358" y="3099568"/>
            <a:ext cx="324000" cy="324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+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863515" y="3948311"/>
            <a:ext cx="47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506358" y="3048311"/>
            <a:ext cx="47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203848" y="4139788"/>
            <a:ext cx="47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2915816" y="5013176"/>
            <a:ext cx="47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229943" y="2863645"/>
            <a:ext cx="491405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Analizar: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Flujo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eléctrico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 A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flujo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eléctrico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debido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 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Flujo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eléctrico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 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Flujo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eléctrico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 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0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57748" y="200834"/>
            <a:ext cx="36667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b="1" i="1" dirty="0" smtClean="0">
                <a:solidFill>
                  <a:srgbClr val="FF0000"/>
                </a:solidFill>
              </a:rPr>
              <a:t>Ley de Gauss</a:t>
            </a:r>
          </a:p>
        </p:txBody>
      </p:sp>
      <p:pic>
        <p:nvPicPr>
          <p:cNvPr id="4098" name="Picture 2" descr="Resultado de imagen para ley de gauss carga puntu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1267" y="1700808"/>
            <a:ext cx="4418761" cy="349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5 Grupo"/>
          <p:cNvGrpSpPr/>
          <p:nvPr/>
        </p:nvGrpSpPr>
        <p:grpSpPr>
          <a:xfrm>
            <a:off x="3746432" y="259989"/>
            <a:ext cx="4910127" cy="584775"/>
            <a:chOff x="2915816" y="2780928"/>
            <a:chExt cx="4910127" cy="584775"/>
          </a:xfrm>
        </p:grpSpPr>
        <p:sp>
          <p:nvSpPr>
            <p:cNvPr id="7" name="6 Rectángulo"/>
            <p:cNvSpPr/>
            <p:nvPr/>
          </p:nvSpPr>
          <p:spPr>
            <a:xfrm>
              <a:off x="2915816" y="2780928"/>
              <a:ext cx="4910127" cy="584775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el-GR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Φ</a:t>
              </a:r>
              <a:r>
                <a:rPr lang="es-ES" sz="3200" baseline="-250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E</a:t>
              </a:r>
              <a:r>
                <a:rPr lang="es-ES" sz="32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= ∫∫  E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baseline="300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•</a:t>
              </a:r>
              <a:r>
                <a:rPr lang="es-ES" sz="3200" baseline="-250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i="1" dirty="0" err="1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d</a:t>
              </a:r>
              <a:r>
                <a:rPr lang="es-ES" sz="3200" dirty="0" err="1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A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= q 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encerrada</a:t>
              </a:r>
              <a:r>
                <a:rPr lang="es-ES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/ </a:t>
              </a:r>
              <a:r>
                <a:rPr lang="el-GR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ε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0</a:t>
              </a:r>
              <a:endParaRPr lang="el-GR" sz="3200" baseline="-25000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cxnSp>
          <p:nvCxnSpPr>
            <p:cNvPr id="8" name="7 Conector recto de flecha"/>
            <p:cNvCxnSpPr/>
            <p:nvPr/>
          </p:nvCxnSpPr>
          <p:spPr>
            <a:xfrm>
              <a:off x="4372272" y="2877428"/>
              <a:ext cx="216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 de flecha"/>
            <p:cNvCxnSpPr/>
            <p:nvPr/>
          </p:nvCxnSpPr>
          <p:spPr>
            <a:xfrm>
              <a:off x="5028564" y="2867796"/>
              <a:ext cx="216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9 Elipse"/>
            <p:cNvSpPr/>
            <p:nvPr/>
          </p:nvSpPr>
          <p:spPr>
            <a:xfrm>
              <a:off x="3899436" y="2957600"/>
              <a:ext cx="216000" cy="216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ângulo 3"/>
          <p:cNvSpPr/>
          <p:nvPr/>
        </p:nvSpPr>
        <p:spPr>
          <a:xfrm>
            <a:off x="35496" y="6237312"/>
            <a:ext cx="9108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solidFill>
                  <a:schemeClr val="accent5">
                    <a:lumMod val="50000"/>
                  </a:schemeClr>
                </a:solidFill>
              </a:rPr>
              <a:t>Carga puntual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5220072" y="3131676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i="1" dirty="0" err="1" smtClean="0"/>
              <a:t>d</a:t>
            </a:r>
            <a:r>
              <a:rPr lang="es-ES" dirty="0" err="1" smtClean="0"/>
              <a:t>A</a:t>
            </a:r>
            <a:r>
              <a:rPr lang="es-ES" baseline="-25000" dirty="0" smtClean="0"/>
              <a:t> </a:t>
            </a:r>
            <a:endParaRPr lang="en-US" baseline="-25000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5418888" y="3131676"/>
            <a:ext cx="14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6834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3"/>
          <p:cNvSpPr/>
          <p:nvPr/>
        </p:nvSpPr>
        <p:spPr>
          <a:xfrm>
            <a:off x="357748" y="200834"/>
            <a:ext cx="36667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b="1" i="1" dirty="0" smtClean="0">
                <a:solidFill>
                  <a:srgbClr val="FF0000"/>
                </a:solidFill>
              </a:rPr>
              <a:t>Ley de Gauss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3746432" y="259989"/>
            <a:ext cx="4910127" cy="584775"/>
            <a:chOff x="2915816" y="2780928"/>
            <a:chExt cx="4910127" cy="584775"/>
          </a:xfrm>
        </p:grpSpPr>
        <p:sp>
          <p:nvSpPr>
            <p:cNvPr id="7" name="6 Rectángulo"/>
            <p:cNvSpPr/>
            <p:nvPr/>
          </p:nvSpPr>
          <p:spPr>
            <a:xfrm>
              <a:off x="2915816" y="2780928"/>
              <a:ext cx="4910127" cy="584775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el-GR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Φ</a:t>
              </a:r>
              <a:r>
                <a:rPr lang="es-ES" sz="3200" baseline="-250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E</a:t>
              </a:r>
              <a:r>
                <a:rPr lang="es-ES" sz="32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= ∫∫  E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baseline="300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•</a:t>
              </a:r>
              <a:r>
                <a:rPr lang="es-ES" sz="3200" baseline="-250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i="1" dirty="0" err="1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d</a:t>
              </a:r>
              <a:r>
                <a:rPr lang="es-ES" sz="3200" dirty="0" err="1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A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= q 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encerrada</a:t>
              </a:r>
              <a:r>
                <a:rPr lang="es-ES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/ </a:t>
              </a:r>
              <a:r>
                <a:rPr lang="el-GR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ε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0</a:t>
              </a:r>
              <a:endParaRPr lang="el-GR" sz="3200" baseline="-25000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cxnSp>
          <p:nvCxnSpPr>
            <p:cNvPr id="8" name="7 Conector recto de flecha"/>
            <p:cNvCxnSpPr/>
            <p:nvPr/>
          </p:nvCxnSpPr>
          <p:spPr>
            <a:xfrm>
              <a:off x="4372272" y="2877428"/>
              <a:ext cx="216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 de flecha"/>
            <p:cNvCxnSpPr/>
            <p:nvPr/>
          </p:nvCxnSpPr>
          <p:spPr>
            <a:xfrm>
              <a:off x="5028564" y="2867796"/>
              <a:ext cx="216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9 Elipse"/>
            <p:cNvSpPr/>
            <p:nvPr/>
          </p:nvSpPr>
          <p:spPr>
            <a:xfrm>
              <a:off x="3899436" y="2957600"/>
              <a:ext cx="216000" cy="216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ângulo 3"/>
          <p:cNvSpPr/>
          <p:nvPr/>
        </p:nvSpPr>
        <p:spPr>
          <a:xfrm>
            <a:off x="35496" y="6237312"/>
            <a:ext cx="9108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solidFill>
                  <a:schemeClr val="accent5">
                    <a:lumMod val="50000"/>
                  </a:schemeClr>
                </a:solidFill>
              </a:rPr>
              <a:t>Esfera </a:t>
            </a:r>
            <a:r>
              <a:rPr lang="es-ES" sz="3200" b="1" i="1" dirty="0" smtClean="0">
                <a:solidFill>
                  <a:schemeClr val="accent5">
                    <a:lumMod val="50000"/>
                  </a:schemeClr>
                </a:solidFill>
              </a:rPr>
              <a:t>aislante </a:t>
            </a:r>
            <a:r>
              <a:rPr lang="es-ES" sz="3200" b="1" i="1" smtClean="0">
                <a:solidFill>
                  <a:schemeClr val="accent5">
                    <a:lumMod val="50000"/>
                  </a:schemeClr>
                </a:solidFill>
              </a:rPr>
              <a:t>cargada positivamente</a:t>
            </a:r>
            <a:endParaRPr lang="es-ES" sz="32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539552" y="1916832"/>
            <a:ext cx="1800000" cy="180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 extrusionH="57150">
            <a:bevelT w="914400" h="914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Elipse"/>
          <p:cNvSpPr/>
          <p:nvPr/>
        </p:nvSpPr>
        <p:spPr>
          <a:xfrm rot="697084">
            <a:off x="3492080" y="1984293"/>
            <a:ext cx="1800000" cy="180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noFill/>
            <a:prstDash val="dash"/>
          </a:ln>
          <a:scene3d>
            <a:camera prst="orthographicFront"/>
            <a:lightRig rig="threePt" dir="t"/>
          </a:scene3d>
          <a:sp3d extrusionH="57150">
            <a:bevelT w="914400" h="914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6508276" y="2060824"/>
            <a:ext cx="1800000" cy="180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 extrusionH="57150">
            <a:bevelT w="914400" h="914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Elipse"/>
          <p:cNvSpPr/>
          <p:nvPr/>
        </p:nvSpPr>
        <p:spPr>
          <a:xfrm>
            <a:off x="971500" y="2348832"/>
            <a:ext cx="936104" cy="9360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Elipse"/>
          <p:cNvSpPr/>
          <p:nvPr/>
        </p:nvSpPr>
        <p:spPr>
          <a:xfrm>
            <a:off x="6292276" y="1844824"/>
            <a:ext cx="2232000" cy="22320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17 Conector recto de flecha"/>
          <p:cNvCxnSpPr>
            <a:endCxn id="15" idx="7"/>
          </p:cNvCxnSpPr>
          <p:nvPr/>
        </p:nvCxnSpPr>
        <p:spPr>
          <a:xfrm flipV="1">
            <a:off x="1439552" y="2485906"/>
            <a:ext cx="330963" cy="3309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endCxn id="12" idx="6"/>
          </p:cNvCxnSpPr>
          <p:nvPr/>
        </p:nvCxnSpPr>
        <p:spPr>
          <a:xfrm>
            <a:off x="1439552" y="2816832"/>
            <a:ext cx="90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291377" y="2411596"/>
            <a:ext cx="47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475656" y="2699628"/>
            <a:ext cx="47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4392080" y="2898132"/>
            <a:ext cx="90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4428184" y="2564904"/>
            <a:ext cx="77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r = 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7416416" y="2969232"/>
            <a:ext cx="90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7268041" y="3140968"/>
            <a:ext cx="47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7452520" y="2636912"/>
            <a:ext cx="472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915564" y="4283804"/>
            <a:ext cx="1223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r &lt; 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977780" y="4283804"/>
            <a:ext cx="1223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r = a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981883" y="4283804"/>
            <a:ext cx="1223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r &gt; a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30 Conector recto de flecha"/>
          <p:cNvCxnSpPr/>
          <p:nvPr/>
        </p:nvCxnSpPr>
        <p:spPr>
          <a:xfrm>
            <a:off x="7408276" y="2960824"/>
            <a:ext cx="516555" cy="900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Elipse"/>
          <p:cNvSpPr/>
          <p:nvPr/>
        </p:nvSpPr>
        <p:spPr>
          <a:xfrm>
            <a:off x="3492080" y="1972732"/>
            <a:ext cx="1800000" cy="18000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Datos almacenados"/>
          <p:cNvSpPr/>
          <p:nvPr/>
        </p:nvSpPr>
        <p:spPr>
          <a:xfrm rot="3866060">
            <a:off x="1033689" y="2046591"/>
            <a:ext cx="225647" cy="280067"/>
          </a:xfrm>
          <a:prstGeom prst="flowChartOnlineStorag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38 Conector recto de flecha"/>
          <p:cNvCxnSpPr/>
          <p:nvPr/>
        </p:nvCxnSpPr>
        <p:spPr>
          <a:xfrm flipH="1" flipV="1">
            <a:off x="971502" y="1844826"/>
            <a:ext cx="175010" cy="35595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>
            <a:off x="107504" y="1907540"/>
            <a:ext cx="122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41 Conector recto de flecha"/>
          <p:cNvCxnSpPr/>
          <p:nvPr/>
        </p:nvCxnSpPr>
        <p:spPr>
          <a:xfrm>
            <a:off x="755592" y="1988840"/>
            <a:ext cx="14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Datos almacenados"/>
          <p:cNvSpPr/>
          <p:nvPr/>
        </p:nvSpPr>
        <p:spPr>
          <a:xfrm rot="3866060">
            <a:off x="3917592" y="2190654"/>
            <a:ext cx="234809" cy="280067"/>
          </a:xfrm>
          <a:prstGeom prst="flowChartOnlineStorag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43 Conector recto de flecha"/>
          <p:cNvCxnSpPr/>
          <p:nvPr/>
        </p:nvCxnSpPr>
        <p:spPr>
          <a:xfrm flipH="1" flipV="1">
            <a:off x="3857391" y="1988887"/>
            <a:ext cx="132942" cy="3065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2971140" y="2051603"/>
            <a:ext cx="1273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45 Conector recto de flecha"/>
          <p:cNvCxnSpPr/>
          <p:nvPr/>
        </p:nvCxnSpPr>
        <p:spPr>
          <a:xfrm>
            <a:off x="3641153" y="2132903"/>
            <a:ext cx="14984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Datos almacenados"/>
          <p:cNvSpPr/>
          <p:nvPr/>
        </p:nvSpPr>
        <p:spPr>
          <a:xfrm rot="3866060">
            <a:off x="6966264" y="2258530"/>
            <a:ext cx="234809" cy="280067"/>
          </a:xfrm>
          <a:prstGeom prst="flowChartOnlineStorag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47 Conector recto de flecha"/>
          <p:cNvCxnSpPr/>
          <p:nvPr/>
        </p:nvCxnSpPr>
        <p:spPr>
          <a:xfrm flipH="1" flipV="1">
            <a:off x="6906063" y="2056763"/>
            <a:ext cx="132942" cy="3065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CuadroTexto"/>
          <p:cNvSpPr txBox="1"/>
          <p:nvPr/>
        </p:nvSpPr>
        <p:spPr>
          <a:xfrm>
            <a:off x="6019812" y="2119479"/>
            <a:ext cx="1273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49 Conector recto de flecha"/>
          <p:cNvCxnSpPr/>
          <p:nvPr/>
        </p:nvCxnSpPr>
        <p:spPr>
          <a:xfrm>
            <a:off x="6689825" y="2200779"/>
            <a:ext cx="14984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1229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9229"/>
            <a:ext cx="6552728" cy="354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ângulo 3"/>
          <p:cNvSpPr/>
          <p:nvPr/>
        </p:nvSpPr>
        <p:spPr>
          <a:xfrm>
            <a:off x="357748" y="200834"/>
            <a:ext cx="36667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b="1" i="1" dirty="0" smtClean="0">
                <a:solidFill>
                  <a:srgbClr val="FF0000"/>
                </a:solidFill>
              </a:rPr>
              <a:t>Ley de Gauss</a:t>
            </a:r>
          </a:p>
        </p:txBody>
      </p:sp>
      <p:grpSp>
        <p:nvGrpSpPr>
          <p:cNvPr id="8" name="7 Grupo"/>
          <p:cNvGrpSpPr/>
          <p:nvPr/>
        </p:nvGrpSpPr>
        <p:grpSpPr>
          <a:xfrm>
            <a:off x="3746432" y="259989"/>
            <a:ext cx="4910127" cy="584775"/>
            <a:chOff x="2915816" y="2780928"/>
            <a:chExt cx="4910127" cy="584775"/>
          </a:xfrm>
        </p:grpSpPr>
        <p:sp>
          <p:nvSpPr>
            <p:cNvPr id="9" name="8 Rectángulo"/>
            <p:cNvSpPr/>
            <p:nvPr/>
          </p:nvSpPr>
          <p:spPr>
            <a:xfrm>
              <a:off x="2915816" y="2780928"/>
              <a:ext cx="4910127" cy="584775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el-GR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Φ</a:t>
              </a:r>
              <a:r>
                <a:rPr lang="es-ES" sz="3200" baseline="-250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E</a:t>
              </a:r>
              <a:r>
                <a:rPr lang="es-ES" sz="32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= ∫∫  E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baseline="300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•</a:t>
              </a:r>
              <a:r>
                <a:rPr lang="es-ES" sz="3200" baseline="-250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i="1" dirty="0" err="1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d</a:t>
              </a:r>
              <a:r>
                <a:rPr lang="es-ES" sz="3200" dirty="0" err="1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A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= q 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encerrada</a:t>
              </a:r>
              <a:r>
                <a:rPr lang="es-ES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/ </a:t>
              </a:r>
              <a:r>
                <a:rPr lang="el-GR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ε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0</a:t>
              </a:r>
              <a:endParaRPr lang="el-GR" sz="3200" baseline="-25000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cxnSp>
          <p:nvCxnSpPr>
            <p:cNvPr id="10" name="9 Conector recto de flecha"/>
            <p:cNvCxnSpPr/>
            <p:nvPr/>
          </p:nvCxnSpPr>
          <p:spPr>
            <a:xfrm>
              <a:off x="4372272" y="2877428"/>
              <a:ext cx="216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 de flecha"/>
            <p:cNvCxnSpPr/>
            <p:nvPr/>
          </p:nvCxnSpPr>
          <p:spPr>
            <a:xfrm>
              <a:off x="5028564" y="2867796"/>
              <a:ext cx="216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Elipse"/>
            <p:cNvSpPr/>
            <p:nvPr/>
          </p:nvSpPr>
          <p:spPr>
            <a:xfrm>
              <a:off x="3899436" y="2957600"/>
              <a:ext cx="216000" cy="216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ângulo 3"/>
          <p:cNvSpPr/>
          <p:nvPr/>
        </p:nvSpPr>
        <p:spPr>
          <a:xfrm>
            <a:off x="35496" y="6237312"/>
            <a:ext cx="9108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solidFill>
                  <a:schemeClr val="accent5">
                    <a:lumMod val="50000"/>
                  </a:schemeClr>
                </a:solidFill>
              </a:rPr>
              <a:t>Hilo cargado de infinito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2591780" y="4005064"/>
            <a:ext cx="540060" cy="72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2447780" y="4221088"/>
            <a:ext cx="14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1876516" y="4165408"/>
            <a:ext cx="122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s-ES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18 Conector recto de flecha"/>
          <p:cNvCxnSpPr/>
          <p:nvPr/>
        </p:nvCxnSpPr>
        <p:spPr>
          <a:xfrm flipV="1">
            <a:off x="6300192" y="3429000"/>
            <a:ext cx="599610" cy="7425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6075180" y="3530796"/>
            <a:ext cx="122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s-E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23 Conector recto de flecha"/>
          <p:cNvCxnSpPr/>
          <p:nvPr/>
        </p:nvCxnSpPr>
        <p:spPr>
          <a:xfrm>
            <a:off x="6732256" y="3573016"/>
            <a:ext cx="14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5125502" y="1988840"/>
            <a:ext cx="2616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28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58018"/>
            <a:ext cx="6120680" cy="422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ângulo 3"/>
          <p:cNvSpPr/>
          <p:nvPr/>
        </p:nvSpPr>
        <p:spPr>
          <a:xfrm>
            <a:off x="357748" y="200834"/>
            <a:ext cx="36667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b="1" i="1" dirty="0" smtClean="0">
                <a:solidFill>
                  <a:srgbClr val="FF0000"/>
                </a:solidFill>
              </a:rPr>
              <a:t>Ley de Gauss</a:t>
            </a:r>
          </a:p>
        </p:txBody>
      </p:sp>
      <p:grpSp>
        <p:nvGrpSpPr>
          <p:cNvPr id="7" name="6 Grupo"/>
          <p:cNvGrpSpPr/>
          <p:nvPr/>
        </p:nvGrpSpPr>
        <p:grpSpPr>
          <a:xfrm>
            <a:off x="3746432" y="259989"/>
            <a:ext cx="4910127" cy="584775"/>
            <a:chOff x="2915816" y="2780928"/>
            <a:chExt cx="4910127" cy="584775"/>
          </a:xfrm>
        </p:grpSpPr>
        <p:sp>
          <p:nvSpPr>
            <p:cNvPr id="8" name="7 Rectángulo"/>
            <p:cNvSpPr/>
            <p:nvPr/>
          </p:nvSpPr>
          <p:spPr>
            <a:xfrm>
              <a:off x="2915816" y="2780928"/>
              <a:ext cx="4910127" cy="584775"/>
            </a:xfrm>
            <a:prstGeom prst="rect">
              <a:avLst/>
            </a:prstGeom>
            <a:ln w="28575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el-GR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Φ</a:t>
              </a:r>
              <a:r>
                <a:rPr lang="es-ES" sz="3200" baseline="-250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E</a:t>
              </a:r>
              <a:r>
                <a:rPr lang="es-ES" sz="32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= ∫∫  E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n-US" baseline="300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•</a:t>
              </a:r>
              <a:r>
                <a:rPr lang="es-ES" sz="3200" baseline="-25000" dirty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i="1" dirty="0" err="1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d</a:t>
              </a:r>
              <a:r>
                <a:rPr lang="es-ES" sz="3200" dirty="0" err="1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A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</a:t>
              </a:r>
              <a:r>
                <a:rPr lang="es-ES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= q 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encerrada</a:t>
              </a:r>
              <a:r>
                <a:rPr lang="es-ES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 / </a:t>
              </a:r>
              <a:r>
                <a:rPr lang="el-GR" sz="32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ε</a:t>
              </a:r>
              <a:r>
                <a:rPr lang="es-ES" sz="3200" baseline="-25000" dirty="0" smtClean="0">
                  <a:solidFill>
                    <a:srgbClr val="FF0000"/>
                  </a:solidFill>
                  <a:latin typeface="Times New Roman" pitchFamily="18" charset="0"/>
                  <a:ea typeface="Tahoma" pitchFamily="34" charset="0"/>
                  <a:cs typeface="Times New Roman" pitchFamily="18" charset="0"/>
                </a:rPr>
                <a:t>0</a:t>
              </a:r>
              <a:endParaRPr lang="el-GR" sz="3200" baseline="-25000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endParaRPr>
            </a:p>
          </p:txBody>
        </p:sp>
        <p:cxnSp>
          <p:nvCxnSpPr>
            <p:cNvPr id="9" name="8 Conector recto de flecha"/>
            <p:cNvCxnSpPr/>
            <p:nvPr/>
          </p:nvCxnSpPr>
          <p:spPr>
            <a:xfrm>
              <a:off x="4372272" y="2877428"/>
              <a:ext cx="216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/>
            <p:nvPr/>
          </p:nvCxnSpPr>
          <p:spPr>
            <a:xfrm>
              <a:off x="5028564" y="2867796"/>
              <a:ext cx="216000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Elipse"/>
            <p:cNvSpPr/>
            <p:nvPr/>
          </p:nvSpPr>
          <p:spPr>
            <a:xfrm>
              <a:off x="3899436" y="2957600"/>
              <a:ext cx="216000" cy="216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ângulo 3"/>
          <p:cNvSpPr/>
          <p:nvPr/>
        </p:nvSpPr>
        <p:spPr>
          <a:xfrm>
            <a:off x="35496" y="6237312"/>
            <a:ext cx="9108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3200" b="1" i="1" dirty="0" smtClean="0">
                <a:solidFill>
                  <a:schemeClr val="accent5">
                    <a:lumMod val="50000"/>
                  </a:schemeClr>
                </a:solidFill>
              </a:rPr>
              <a:t>Plano infinito cargado</a:t>
            </a:r>
          </a:p>
        </p:txBody>
      </p:sp>
      <p:cxnSp>
        <p:nvCxnSpPr>
          <p:cNvPr id="13" name="12 Conector recto de flecha"/>
          <p:cNvCxnSpPr/>
          <p:nvPr/>
        </p:nvCxnSpPr>
        <p:spPr>
          <a:xfrm flipH="1">
            <a:off x="2879812" y="3907436"/>
            <a:ext cx="540060" cy="72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2735812" y="4123460"/>
            <a:ext cx="14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2164548" y="4067780"/>
            <a:ext cx="122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s-ES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 flipV="1">
            <a:off x="5301068" y="3461928"/>
            <a:ext cx="599610" cy="7425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5076056" y="3563724"/>
            <a:ext cx="122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s-E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5733132" y="3605944"/>
            <a:ext cx="14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V="1">
            <a:off x="3746432" y="2420888"/>
            <a:ext cx="0" cy="6832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2915816" y="2555612"/>
            <a:ext cx="1223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s-ES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3500884" y="2535116"/>
            <a:ext cx="144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41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8202104" cy="5468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67546" y="908720"/>
          <a:ext cx="8208910" cy="4667466"/>
        </p:xfrm>
        <a:graphic>
          <a:graphicData uri="http://schemas.openxmlformats.org/drawingml/2006/table">
            <a:tbl>
              <a:tblPr/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410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Lunes</a:t>
                      </a:r>
                      <a:endParaRPr lang="pt-P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Martes</a:t>
                      </a:r>
                      <a:endParaRPr lang="pt-P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Miercoles</a:t>
                      </a:r>
                      <a:endParaRPr lang="pt-P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Jueves</a:t>
                      </a:r>
                      <a:endParaRPr lang="pt-P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Viernes</a:t>
                      </a:r>
                      <a:endParaRPr lang="pt-PT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08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P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92D05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P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 a 11</a:t>
                      </a: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pt-BR" sz="2400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H5</a:t>
                      </a:r>
                      <a:endParaRPr lang="pt-P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i="1" dirty="0">
                          <a:solidFill>
                            <a:srgbClr val="3366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P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83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P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 a 14 </a:t>
                      </a:r>
                      <a:endParaRPr lang="pt-BR" sz="24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H7</a:t>
                      </a:r>
                      <a:endParaRPr lang="pt-P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P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 a 16 </a:t>
                      </a:r>
                      <a:endParaRPr lang="pt-BR" sz="24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H6</a:t>
                      </a:r>
                      <a:endParaRPr lang="pt-P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763018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 a 17 </a:t>
                      </a:r>
                      <a:endParaRPr lang="pt-BR" sz="24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H4</a:t>
                      </a:r>
                      <a:endParaRPr lang="pt-P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 a 17 </a:t>
                      </a:r>
                      <a:endParaRPr lang="pt-BR" sz="24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H2</a:t>
                      </a:r>
                      <a:endParaRPr lang="pt-P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 a 17 </a:t>
                      </a:r>
                      <a:endParaRPr lang="pt-BR" sz="24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H3</a:t>
                      </a:r>
                      <a:endParaRPr lang="pt-P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91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AR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pt-P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b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850507">
                <a:tc vMerge="1">
                  <a:txBody>
                    <a:bodyPr/>
                    <a:lstStyle/>
                    <a:p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PT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 a 20 </a:t>
                      </a:r>
                      <a:endParaRPr lang="pt-BR" sz="2400" b="1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H1</a:t>
                      </a:r>
                      <a:endParaRPr lang="pt-P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PT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448" marR="28448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esultado de imagen para funny electrostatic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 l="1633" t="1307" r="12648" b="-577"/>
          <a:stretch>
            <a:fillRect/>
          </a:stretch>
        </p:blipFill>
        <p:spPr bwMode="auto">
          <a:xfrm>
            <a:off x="35496" y="227082"/>
            <a:ext cx="9000000" cy="6514286"/>
          </a:xfrm>
          <a:prstGeom prst="rect">
            <a:avLst/>
          </a:prstGeom>
          <a:noFill/>
        </p:spPr>
      </p:pic>
      <p:sp>
        <p:nvSpPr>
          <p:cNvPr id="5" name="Lágrima 4"/>
          <p:cNvSpPr/>
          <p:nvPr/>
        </p:nvSpPr>
        <p:spPr>
          <a:xfrm flipH="1">
            <a:off x="19050" y="221866"/>
            <a:ext cx="5112568" cy="5517232"/>
          </a:xfrm>
          <a:prstGeom prst="teardrop">
            <a:avLst>
              <a:gd name="adj" fmla="val 99523"/>
            </a:avLst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36512" y="-27383"/>
            <a:ext cx="7772400" cy="5328591"/>
          </a:xfrm>
        </p:spPr>
        <p:txBody>
          <a:bodyPr>
            <a:normAutofit/>
          </a:bodyPr>
          <a:lstStyle/>
          <a:p>
            <a:pPr algn="l"/>
            <a:r>
              <a:rPr lang="es-ES" sz="3600" dirty="0" smtClean="0">
                <a:solidFill>
                  <a:schemeClr val="accent5">
                    <a:lumMod val="50000"/>
                  </a:schemeClr>
                </a:solidFill>
              </a:rPr>
              <a:t>Teoría 1 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b="1" dirty="0" smtClean="0">
                <a:solidFill>
                  <a:srgbClr val="FF0000"/>
                </a:solidFill>
              </a:rPr>
              <a:t>Electrostática</a:t>
            </a:r>
            <a:r>
              <a:rPr lang="es-ES" sz="3600" b="1" dirty="0">
                <a:solidFill>
                  <a:srgbClr val="FF0000"/>
                </a:solidFill>
              </a:rPr>
              <a:t>: </a:t>
            </a:r>
            <a:r>
              <a:rPr lang="es-ES" sz="3600" b="1" dirty="0" smtClean="0">
                <a:solidFill>
                  <a:srgbClr val="FF0000"/>
                </a:solidFill>
              </a:rPr>
              <a:t/>
            </a:r>
            <a:br>
              <a:rPr lang="es-ES" sz="3600" b="1" dirty="0" smtClean="0">
                <a:solidFill>
                  <a:srgbClr val="FF0000"/>
                </a:solidFill>
              </a:rPr>
            </a:br>
            <a:r>
              <a:rPr lang="es-ES" sz="3600" b="1" dirty="0" smtClean="0">
                <a:solidFill>
                  <a:srgbClr val="FF0000"/>
                </a:solidFill>
              </a:rPr>
              <a:t>1. Ley </a:t>
            </a:r>
            <a:r>
              <a:rPr lang="es-ES" sz="3600" b="1" dirty="0">
                <a:solidFill>
                  <a:srgbClr val="FF0000"/>
                </a:solidFill>
              </a:rPr>
              <a:t>de </a:t>
            </a:r>
            <a:r>
              <a:rPr lang="es-ES" sz="3600" b="1" dirty="0" smtClean="0">
                <a:solidFill>
                  <a:srgbClr val="FF0000"/>
                </a:solidFill>
              </a:rPr>
              <a:t>Coulomb</a:t>
            </a:r>
            <a:br>
              <a:rPr lang="es-ES" sz="3600" b="1" dirty="0" smtClean="0">
                <a:solidFill>
                  <a:srgbClr val="FF0000"/>
                </a:solidFill>
              </a:rPr>
            </a:br>
            <a:r>
              <a:rPr lang="es-ES" sz="3600" b="1" dirty="0" smtClean="0">
                <a:solidFill>
                  <a:srgbClr val="FF0000"/>
                </a:solidFill>
              </a:rPr>
              <a:t>2. Campo </a:t>
            </a:r>
            <a:r>
              <a:rPr lang="es-ES" sz="3600" b="1" dirty="0">
                <a:solidFill>
                  <a:srgbClr val="FF0000"/>
                </a:solidFill>
              </a:rPr>
              <a:t>eléctrico </a:t>
            </a:r>
            <a:r>
              <a:rPr lang="es-ES" sz="3600" b="1" dirty="0" smtClean="0">
                <a:solidFill>
                  <a:srgbClr val="FF0000"/>
                </a:solidFill>
              </a:rPr>
              <a:t/>
            </a:r>
            <a:br>
              <a:rPr lang="es-ES" sz="3600" b="1" dirty="0" smtClean="0">
                <a:solidFill>
                  <a:srgbClr val="FF0000"/>
                </a:solidFill>
              </a:rPr>
            </a:br>
            <a:endParaRPr lang="es-A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539552" y="2780928"/>
            <a:ext cx="7772400" cy="1296144"/>
          </a:xfrm>
        </p:spPr>
        <p:txBody>
          <a:bodyPr anchor="t" anchorCtr="0">
            <a:normAutofit/>
          </a:bodyPr>
          <a:lstStyle/>
          <a:p>
            <a:r>
              <a:rPr lang="es-ES" sz="3600" i="1" dirty="0" smtClean="0">
                <a:solidFill>
                  <a:schemeClr val="accent5">
                    <a:lumMod val="50000"/>
                  </a:schemeClr>
                </a:solidFill>
              </a:rPr>
              <a:t>Electrostática</a:t>
            </a:r>
            <a:r>
              <a:rPr lang="es-ES" sz="3600" i="1" dirty="0">
                <a:solidFill>
                  <a:schemeClr val="accent5">
                    <a:lumMod val="50000"/>
                  </a:schemeClr>
                </a:solidFill>
              </a:rPr>
              <a:t>: cargas </a:t>
            </a:r>
            <a:r>
              <a:rPr lang="es-ES" sz="3600" i="1" dirty="0" smtClean="0">
                <a:solidFill>
                  <a:schemeClr val="accent5">
                    <a:lumMod val="50000"/>
                  </a:schemeClr>
                </a:solidFill>
              </a:rPr>
              <a:t>eléctricas </a:t>
            </a:r>
            <a:r>
              <a:rPr lang="es-ES" sz="3600" i="1" dirty="0">
                <a:solidFill>
                  <a:schemeClr val="accent5">
                    <a:lumMod val="50000"/>
                  </a:schemeClr>
                </a:solidFill>
              </a:rPr>
              <a:t>en </a:t>
            </a:r>
            <a:r>
              <a:rPr lang="es-ES" sz="3600" i="1" dirty="0" smtClean="0">
                <a:solidFill>
                  <a:schemeClr val="accent5">
                    <a:lumMod val="50000"/>
                  </a:schemeClr>
                </a:solidFill>
              </a:rPr>
              <a:t>reposo.</a:t>
            </a:r>
            <a:endParaRPr lang="es-A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56692" y="764704"/>
            <a:ext cx="84637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buAutoNum type="arabicPeriod"/>
            </a:pPr>
            <a:r>
              <a:rPr lang="es-ES" sz="2400" i="1" dirty="0" smtClean="0">
                <a:solidFill>
                  <a:schemeClr val="accent5">
                    <a:lumMod val="50000"/>
                  </a:schemeClr>
                </a:solidFill>
              </a:rPr>
              <a:t>Como ponemos en evidencia la existencia de </a:t>
            </a:r>
            <a:r>
              <a:rPr lang="es-ES" sz="2400" b="1" i="1" dirty="0" smtClean="0">
                <a:solidFill>
                  <a:schemeClr val="accent5">
                    <a:lumMod val="50000"/>
                  </a:schemeClr>
                </a:solidFill>
              </a:rPr>
              <a:t>cargas</a:t>
            </a:r>
            <a:r>
              <a:rPr lang="es-ES" sz="2400" i="1" dirty="0" smtClean="0">
                <a:solidFill>
                  <a:schemeClr val="accent5">
                    <a:lumMod val="50000"/>
                  </a:schemeClr>
                </a:solidFill>
              </a:rPr>
              <a:t> eléctricas?</a:t>
            </a:r>
          </a:p>
          <a:p>
            <a:pPr marL="742950" indent="-742950" algn="just">
              <a:buAutoNum type="arabicPeriod"/>
            </a:pPr>
            <a:r>
              <a:rPr lang="es-ES" sz="2400" i="1" dirty="0" smtClean="0">
                <a:solidFill>
                  <a:schemeClr val="accent5">
                    <a:lumMod val="50000"/>
                  </a:schemeClr>
                </a:solidFill>
              </a:rPr>
              <a:t>Existen </a:t>
            </a:r>
            <a:r>
              <a:rPr lang="es-ES" sz="2400" b="1" i="1" dirty="0" smtClean="0">
                <a:solidFill>
                  <a:schemeClr val="accent5">
                    <a:lumMod val="50000"/>
                  </a:schemeClr>
                </a:solidFill>
              </a:rPr>
              <a:t>dos tipos de carga</a:t>
            </a:r>
            <a:r>
              <a:rPr lang="es-ES" sz="2400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742950" indent="-742950" algn="just">
              <a:buAutoNum type="arabicPeriod"/>
            </a:pPr>
            <a:r>
              <a:rPr lang="es-ES" sz="2400" b="1" i="1" dirty="0" smtClean="0">
                <a:solidFill>
                  <a:schemeClr val="accent5">
                    <a:lumMod val="50000"/>
                  </a:schemeClr>
                </a:solidFill>
              </a:rPr>
              <a:t>Interacción entre las cargas </a:t>
            </a:r>
            <a:r>
              <a:rPr lang="es-ES" sz="2400" i="1" dirty="0" smtClean="0">
                <a:solidFill>
                  <a:schemeClr val="accent5">
                    <a:lumMod val="50000"/>
                  </a:schemeClr>
                </a:solidFill>
              </a:rPr>
              <a:t>(mismo signo y signos opuestos).</a:t>
            </a:r>
          </a:p>
          <a:p>
            <a:pPr marL="742950" indent="-742950" algn="just">
              <a:buAutoNum type="arabicPeriod"/>
            </a:pPr>
            <a:r>
              <a:rPr lang="es-ES" sz="2400" i="1" dirty="0" smtClean="0">
                <a:solidFill>
                  <a:schemeClr val="accent5">
                    <a:lumMod val="50000"/>
                  </a:schemeClr>
                </a:solidFill>
              </a:rPr>
              <a:t>En un sistema aislado, </a:t>
            </a:r>
            <a:r>
              <a:rPr lang="es-ES" sz="2400" b="1" i="1" dirty="0" smtClean="0">
                <a:solidFill>
                  <a:schemeClr val="accent5">
                    <a:lumMod val="50000"/>
                  </a:schemeClr>
                </a:solidFill>
              </a:rPr>
              <a:t>la carga eléctrica siempre se conserva</a:t>
            </a:r>
            <a:r>
              <a:rPr lang="es-ES" sz="2400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742950" indent="-742950" algn="just">
              <a:buAutoNum type="arabicPeriod"/>
            </a:pPr>
            <a:r>
              <a:rPr lang="es-ES" sz="2400" i="1" dirty="0" smtClean="0">
                <a:solidFill>
                  <a:schemeClr val="accent5">
                    <a:lumMod val="50000"/>
                  </a:schemeClr>
                </a:solidFill>
              </a:rPr>
              <a:t>Las cargas eléctricas se transfieren siempre como un entero múltiplo de una cantidad básica de carga e. Es decir, la carga eléctrica está </a:t>
            </a:r>
            <a:r>
              <a:rPr lang="es-ES" sz="2400" b="1" i="1" dirty="0" err="1" smtClean="0">
                <a:solidFill>
                  <a:schemeClr val="accent5">
                    <a:lumMod val="50000"/>
                  </a:schemeClr>
                </a:solidFill>
              </a:rPr>
              <a:t>cuantizada</a:t>
            </a:r>
            <a:r>
              <a:rPr lang="es-ES" sz="2400" i="1" dirty="0" smtClean="0">
                <a:solidFill>
                  <a:schemeClr val="accent5">
                    <a:lumMod val="50000"/>
                  </a:schemeClr>
                </a:solidFill>
              </a:rPr>
              <a:t> (paquetes).</a:t>
            </a:r>
          </a:p>
          <a:p>
            <a:pPr marL="742950" indent="-742950" algn="just"/>
            <a:r>
              <a:rPr lang="es-ES" sz="2400" i="1" dirty="0" smtClean="0">
                <a:solidFill>
                  <a:schemeClr val="accent5">
                    <a:lumMod val="50000"/>
                  </a:schemeClr>
                </a:solidFill>
              </a:rPr>
              <a:t>	Un cuanto (paquete) es la carga eléctrica de un electrón:</a:t>
            </a:r>
          </a:p>
          <a:p>
            <a:pPr marL="742950" indent="-742950" algn="ctr"/>
            <a:endParaRPr lang="es-ES" sz="24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742950" indent="-742950" algn="ctr"/>
            <a:r>
              <a:rPr lang="es-ES" sz="2400" b="1" i="1" dirty="0" smtClean="0">
                <a:solidFill>
                  <a:schemeClr val="accent5">
                    <a:lumMod val="50000"/>
                  </a:schemeClr>
                </a:solidFill>
              </a:rPr>
              <a:t>e = 1.6 × 10 </a:t>
            </a:r>
            <a:r>
              <a:rPr lang="es-ES" sz="2400" b="1" i="1" baseline="30000" dirty="0" smtClean="0">
                <a:solidFill>
                  <a:schemeClr val="accent5">
                    <a:lumMod val="50000"/>
                  </a:schemeClr>
                </a:solidFill>
              </a:rPr>
              <a:t>-19 </a:t>
            </a:r>
            <a:r>
              <a:rPr lang="es-ES" sz="2400" b="1" i="1" dirty="0" smtClean="0">
                <a:solidFill>
                  <a:schemeClr val="accent5">
                    <a:lumMod val="50000"/>
                  </a:schemeClr>
                </a:solidFill>
              </a:rPr>
              <a:t>C	 </a:t>
            </a:r>
            <a:r>
              <a:rPr lang="es-ES" sz="2400" b="1" i="1" dirty="0" err="1" smtClean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es-ES" sz="2400" b="1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e</a:t>
            </a:r>
            <a:r>
              <a:rPr lang="es-ES" sz="2400" b="1" i="1" baseline="-25000" dirty="0" smtClean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es-ES" sz="2400" b="1" i="1" dirty="0" smtClean="0">
                <a:solidFill>
                  <a:schemeClr val="accent5">
                    <a:lumMod val="50000"/>
                  </a:schemeClr>
                </a:solidFill>
              </a:rPr>
              <a:t>= -e </a:t>
            </a:r>
          </a:p>
          <a:p>
            <a:pPr marL="742950" indent="-742950" algn="ctr"/>
            <a:r>
              <a:rPr lang="es-ES" sz="2400" b="1" i="1" dirty="0" smtClean="0">
                <a:solidFill>
                  <a:schemeClr val="accent5">
                    <a:lumMod val="50000"/>
                  </a:schemeClr>
                </a:solidFill>
              </a:rPr>
              <a:t>				</a:t>
            </a:r>
            <a:r>
              <a:rPr lang="es-ES" sz="2400" b="1" i="1" dirty="0" err="1" smtClean="0">
                <a:solidFill>
                  <a:schemeClr val="accent5">
                    <a:lumMod val="50000"/>
                  </a:schemeClr>
                </a:solidFill>
              </a:rPr>
              <a:t>q</a:t>
            </a:r>
            <a:r>
              <a:rPr lang="es-ES" sz="2400" b="1" i="1" baseline="-25000" dirty="0" err="1" smtClean="0">
                <a:solidFill>
                  <a:schemeClr val="accent5">
                    <a:lumMod val="50000"/>
                  </a:schemeClr>
                </a:solidFill>
              </a:rPr>
              <a:t>p</a:t>
            </a:r>
            <a:r>
              <a:rPr lang="es-ES" sz="2400" b="1" i="1" baseline="-25000" dirty="0" smtClean="0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es-ES" sz="2400" b="1" i="1" dirty="0" smtClean="0">
                <a:solidFill>
                  <a:schemeClr val="accent5">
                    <a:lumMod val="50000"/>
                  </a:schemeClr>
                </a:solidFill>
              </a:rPr>
              <a:t>= e</a:t>
            </a:r>
            <a:endParaRPr lang="es-A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1187624" y="2708920"/>
            <a:ext cx="60347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i="1" dirty="0" smtClean="0">
                <a:solidFill>
                  <a:schemeClr val="accent5">
                    <a:lumMod val="50000"/>
                  </a:schemeClr>
                </a:solidFill>
              </a:rPr>
              <a:t>Conductores y aislantes</a:t>
            </a:r>
            <a:endParaRPr lang="es-A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23528" y="1700808"/>
            <a:ext cx="849694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</a:rPr>
              <a:t>Conductores eléctricos: </a:t>
            </a:r>
            <a:r>
              <a:rPr lang="es-ES" sz="2800" i="1" dirty="0" smtClean="0">
                <a:solidFill>
                  <a:schemeClr val="accent5">
                    <a:lumMod val="50000"/>
                  </a:schemeClr>
                </a:solidFill>
              </a:rPr>
              <a:t>algunos electrones son libres y pueden moverse con libertad a través del material.</a:t>
            </a:r>
          </a:p>
          <a:p>
            <a:endParaRPr lang="es-ES" sz="2800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s-ES" sz="28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s-ES" sz="2800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s-ES" sz="2800" b="1" i="1" dirty="0">
                <a:solidFill>
                  <a:srgbClr val="FF0000"/>
                </a:solidFill>
              </a:rPr>
              <a:t>Aislantes: </a:t>
            </a:r>
            <a:r>
              <a:rPr lang="es-ES" sz="2800" i="1" dirty="0" smtClean="0">
                <a:solidFill>
                  <a:schemeClr val="accent5">
                    <a:lumMod val="50000"/>
                  </a:schemeClr>
                </a:solidFill>
              </a:rPr>
              <a:t>todos los electrones están unidos a átomos y no pueden moverse libremente a través del material.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xmlns="" val="336982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2246</TotalTime>
  <Words>965</Words>
  <Application>Microsoft Office PowerPoint</Application>
  <PresentationFormat>Apresentação no Ecrã (4:3)</PresentationFormat>
  <Paragraphs>270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29</vt:i4>
      </vt:variant>
    </vt:vector>
  </HeadingPairs>
  <TitlesOfParts>
    <vt:vector size="30" baseType="lpstr">
      <vt:lpstr>Tema do Office</vt:lpstr>
      <vt:lpstr>Física II</vt:lpstr>
      <vt:lpstr>Diapositivo 2</vt:lpstr>
      <vt:lpstr>Diapositivo 3</vt:lpstr>
      <vt:lpstr>Diapositivo 4</vt:lpstr>
      <vt:lpstr>Teoría 1  Electrostática:  1. Ley de Coulomb 2. Campo eléctrico  </vt:lpstr>
      <vt:lpstr>Electrostática: cargas eléctricas en reposo.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Teoría 2 3. Flujo de campo eléctrico  4. Ley de Gauss</vt:lpstr>
      <vt:lpstr>Diapositivo 20</vt:lpstr>
      <vt:lpstr>Diapositivo 21</vt:lpstr>
      <vt:lpstr>Diapositivo 22</vt:lpstr>
      <vt:lpstr>Diapositivo 23</vt:lpstr>
      <vt:lpstr>Diapositivo 24</vt:lpstr>
      <vt:lpstr>Diapositivo 25</vt:lpstr>
      <vt:lpstr>Diapositivo 26</vt:lpstr>
      <vt:lpstr>Diapositivo 27</vt:lpstr>
      <vt:lpstr>Diapositivo 28</vt:lpstr>
      <vt:lpstr>Diapositivo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Semana 1:  Electrostática:  1. Ley de Coulomb 2. Campo eléctrico  3. Flujo de campo eléctrico.  4. Ley de Gauss</dc:title>
  <dc:creator>Pablo J. Gonzalez</dc:creator>
  <cp:lastModifiedBy>Pablo J. Gonzalez</cp:lastModifiedBy>
  <cp:revision>183</cp:revision>
  <dcterms:created xsi:type="dcterms:W3CDTF">2019-08-13T13:02:14Z</dcterms:created>
  <dcterms:modified xsi:type="dcterms:W3CDTF">2019-08-25T21:51:03Z</dcterms:modified>
</cp:coreProperties>
</file>